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0C657F" w:rsidRDefault="003E5383" w:rsidP="003E5383">
      <w:pPr>
        <w:spacing w:after="0"/>
        <w:jc w:val="center"/>
        <w:rPr>
          <w:rFonts w:ascii="Times New Roman" w:hAnsi="Times New Roman" w:cs="Times New Roman"/>
          <w:b/>
          <w:bCs/>
          <w:sz w:val="24"/>
          <w:szCs w:val="24"/>
          <w:lang w:val="en-US"/>
        </w:rPr>
      </w:pPr>
      <w:r w:rsidRPr="006A5C69">
        <w:rPr>
          <w:rFonts w:ascii="Times New Roman" w:hAnsi="Times New Roman" w:cs="Times New Roman"/>
          <w:b/>
          <w:sz w:val="28"/>
        </w:rPr>
        <w:t>ARTIKEL</w:t>
      </w:r>
      <w:r w:rsidRPr="006A5C69">
        <w:rPr>
          <w:rFonts w:ascii="Times New Roman" w:hAnsi="Times New Roman" w:cs="Times New Roman"/>
          <w:b/>
          <w:noProof/>
          <w:sz w:val="24"/>
          <w:szCs w:val="24"/>
          <w:lang w:val="en-US"/>
        </w:rPr>
        <w:t xml:space="preserve"> </w:t>
      </w:r>
      <w:r w:rsidRPr="006A5C69">
        <w:rPr>
          <w:rFonts w:ascii="Times New Roman" w:hAnsi="Times New Roman" w:cs="Times New Roman"/>
          <w:b/>
          <w:noProof/>
          <w:sz w:val="24"/>
          <w:szCs w:val="24"/>
          <w:lang w:val="en-US"/>
        </w:rPr>
        <w:drawing>
          <wp:anchor distT="0" distB="0" distL="114300" distR="114300" simplePos="0" relativeHeight="251659264" behindDoc="1" locked="0" layoutInCell="1" allowOverlap="1" wp14:anchorId="7DDFAB42" wp14:editId="08BA0BB9">
            <wp:simplePos x="0" y="0"/>
            <wp:positionH relativeFrom="column">
              <wp:posOffset>15240</wp:posOffset>
            </wp:positionH>
            <wp:positionV relativeFrom="paragraph">
              <wp:posOffset>-363855</wp:posOffset>
            </wp:positionV>
            <wp:extent cx="838200" cy="809625"/>
            <wp:effectExtent l="0" t="0" r="0" b="9525"/>
            <wp:wrapNone/>
            <wp:docPr id="1026" name="Picture 1" descr="logo-unmuh"/>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60" cstate="print">
                      <a:extLst>
                        <a:ext uri="{28A0092B-C50C-407E-A947-70E740481C1C}">
                          <a14:useLocalDpi xmlns:a14="http://schemas.microsoft.com/office/drawing/2010/main" val="0"/>
                        </a:ext>
                      </a:extLst>
                    </a:blip>
                    <a:srcRect/>
                    <a:stretch/>
                  </pic:blipFill>
                  <pic:spPr>
                    <a:xfrm>
                      <a:off x="0" y="0"/>
                      <a:ext cx="838200" cy="809625"/>
                    </a:xfrm>
                    <a:prstGeom prst="rect">
                      <a:avLst/>
                    </a:prstGeom>
                    <a:ln>
                      <a:noFill/>
                    </a:ln>
                  </pic:spPr>
                </pic:pic>
              </a:graphicData>
            </a:graphic>
            <wp14:sizeRelH relativeFrom="page">
              <wp14:pctWidth>0</wp14:pctWidth>
            </wp14:sizeRelH>
            <wp14:sizeRelV relativeFrom="page">
              <wp14:pctHeight>0</wp14:pctHeight>
            </wp14:sizeRelV>
          </wp:anchor>
        </w:drawing>
      </w:r>
      <w:r w:rsidR="000C657F">
        <w:rPr>
          <w:rFonts w:ascii="Times New Roman" w:hAnsi="Times New Roman" w:cs="Times New Roman"/>
          <w:b/>
          <w:bCs/>
          <w:sz w:val="24"/>
          <w:szCs w:val="24"/>
          <w:lang w:val="en-US"/>
        </w:rPr>
        <w:t xml:space="preserve"> ILMIAH MAHASISWA</w:t>
      </w:r>
    </w:p>
    <w:p w:rsidR="000C657F" w:rsidRDefault="000C657F" w:rsidP="003E5383">
      <w:pPr>
        <w:spacing w:after="0"/>
        <w:jc w:val="center"/>
        <w:rPr>
          <w:rFonts w:ascii="Times New Roman" w:hAnsi="Times New Roman" w:cs="Times New Roman"/>
          <w:b/>
          <w:bCs/>
          <w:sz w:val="24"/>
          <w:szCs w:val="24"/>
          <w:lang w:val="en-US"/>
        </w:rPr>
      </w:pPr>
      <w:r>
        <w:rPr>
          <w:rFonts w:ascii="Times New Roman" w:hAnsi="Times New Roman" w:cs="Times New Roman"/>
          <w:b/>
          <w:bCs/>
          <w:sz w:val="24"/>
          <w:szCs w:val="24"/>
          <w:lang w:val="en-US"/>
        </w:rPr>
        <w:t>UNIVERSITAS MUHAMMADIYAH PONOROGO</w:t>
      </w:r>
    </w:p>
    <w:p w:rsidR="000C657F" w:rsidRDefault="00AD12EC" w:rsidP="003E5383">
      <w:pPr>
        <w:spacing w:after="0"/>
        <w:jc w:val="center"/>
        <w:rPr>
          <w:rFonts w:ascii="Times New Roman" w:hAnsi="Times New Roman" w:cs="Times New Roman"/>
          <w:b/>
          <w:bCs/>
          <w:sz w:val="24"/>
          <w:szCs w:val="24"/>
          <w:lang w:val="en-US"/>
        </w:rPr>
      </w:pPr>
      <w:r>
        <w:rPr>
          <w:rFonts w:ascii="Times New Roman" w:hAnsi="Times New Roman" w:cs="Times New Roman"/>
          <w:b/>
          <w:bCs/>
          <w:sz w:val="24"/>
          <w:szCs w:val="24"/>
          <w:lang w:val="en-US"/>
        </w:rPr>
        <w:pict w14:anchorId="587A7C2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06pt;height:6.25pt" o:hrpct="0" o:hralign="center" o:hr="t">
            <v:imagedata r:id="rId61" o:title="j0115855"/>
          </v:shape>
        </w:pict>
      </w:r>
    </w:p>
    <w:p w:rsidR="003E5383" w:rsidRDefault="003E5383" w:rsidP="005C57F0">
      <w:pPr>
        <w:spacing w:after="0" w:line="240" w:lineRule="auto"/>
        <w:jc w:val="center"/>
        <w:rPr>
          <w:rFonts w:ascii="Times New Roman" w:hAnsi="Times New Roman" w:cs="Times New Roman"/>
          <w:b/>
          <w:bCs/>
          <w:sz w:val="24"/>
          <w:szCs w:val="24"/>
          <w:lang w:val="en-US"/>
        </w:rPr>
      </w:pPr>
    </w:p>
    <w:p w:rsidR="00AD5330" w:rsidRPr="003E5383" w:rsidRDefault="00450FE7" w:rsidP="003E5383">
      <w:pPr>
        <w:spacing w:after="0" w:line="360" w:lineRule="auto"/>
        <w:jc w:val="center"/>
        <w:rPr>
          <w:rFonts w:ascii="Times New Roman" w:hAnsi="Times New Roman" w:cs="Times New Roman"/>
          <w:b/>
          <w:bCs/>
          <w:sz w:val="24"/>
          <w:szCs w:val="24"/>
          <w:lang w:val="en-US"/>
        </w:rPr>
      </w:pPr>
      <w:r w:rsidRPr="006A5C69">
        <w:rPr>
          <w:rFonts w:ascii="Times New Roman" w:hAnsi="Times New Roman" w:cs="Times New Roman"/>
          <w:b/>
          <w:bCs/>
          <w:sz w:val="24"/>
          <w:szCs w:val="24"/>
          <w:lang w:val="en-US"/>
        </w:rPr>
        <w:t xml:space="preserve">ANALISIS KEMAMPUAN PEMECAHAN MASALAH SISWA BERDASARKAN TEORI APOS </w:t>
      </w:r>
      <w:r w:rsidRPr="006A5C69">
        <w:rPr>
          <w:rFonts w:ascii="Times New Roman" w:hAnsi="Times New Roman" w:cs="Times New Roman"/>
          <w:b/>
          <w:sz w:val="24"/>
          <w:szCs w:val="24"/>
        </w:rPr>
        <w:t>SAAT DITERAPKAN PROGRAM BELAJAR D</w:t>
      </w:r>
      <w:r w:rsidRPr="006A5C69">
        <w:rPr>
          <w:rFonts w:ascii="Times New Roman" w:hAnsi="Times New Roman" w:cs="Times New Roman"/>
          <w:b/>
          <w:sz w:val="24"/>
          <w:szCs w:val="24"/>
          <w:lang w:val="en-US"/>
        </w:rPr>
        <w:t>A</w:t>
      </w:r>
      <w:r w:rsidRPr="006A5C69">
        <w:rPr>
          <w:rFonts w:ascii="Times New Roman" w:hAnsi="Times New Roman" w:cs="Times New Roman"/>
          <w:b/>
          <w:sz w:val="24"/>
          <w:szCs w:val="24"/>
        </w:rPr>
        <w:t>R</w:t>
      </w:r>
      <w:r w:rsidRPr="006A5C69">
        <w:rPr>
          <w:rFonts w:ascii="Times New Roman" w:hAnsi="Times New Roman" w:cs="Times New Roman"/>
          <w:b/>
          <w:sz w:val="24"/>
          <w:szCs w:val="24"/>
          <w:lang w:val="en-US"/>
        </w:rPr>
        <w:t>I</w:t>
      </w:r>
      <w:r w:rsidRPr="006A5C69">
        <w:rPr>
          <w:rFonts w:ascii="Times New Roman" w:hAnsi="Times New Roman" w:cs="Times New Roman"/>
          <w:b/>
          <w:sz w:val="24"/>
          <w:szCs w:val="24"/>
        </w:rPr>
        <w:t xml:space="preserve"> RUMAH</w:t>
      </w:r>
    </w:p>
    <w:p w:rsidR="003E5383" w:rsidRDefault="003E5383" w:rsidP="005C57F0">
      <w:pPr>
        <w:widowControl w:val="0"/>
        <w:autoSpaceDE w:val="0"/>
        <w:autoSpaceDN w:val="0"/>
        <w:adjustRightInd w:val="0"/>
        <w:spacing w:after="0" w:line="240" w:lineRule="auto"/>
        <w:jc w:val="center"/>
        <w:rPr>
          <w:rFonts w:ascii="Times New Roman" w:hAnsi="Times New Roman" w:cs="Times New Roman"/>
          <w:b/>
          <w:sz w:val="24"/>
          <w:szCs w:val="24"/>
          <w:lang w:val="en-US"/>
        </w:rPr>
      </w:pPr>
    </w:p>
    <w:p w:rsidR="00AD5330" w:rsidRPr="003E5383" w:rsidRDefault="00450FE7">
      <w:pPr>
        <w:widowControl w:val="0"/>
        <w:autoSpaceDE w:val="0"/>
        <w:autoSpaceDN w:val="0"/>
        <w:adjustRightInd w:val="0"/>
        <w:spacing w:after="0" w:line="360" w:lineRule="auto"/>
        <w:jc w:val="center"/>
        <w:rPr>
          <w:rFonts w:ascii="Times New Roman" w:hAnsi="Times New Roman" w:cs="Times New Roman"/>
          <w:b/>
          <w:sz w:val="24"/>
          <w:szCs w:val="24"/>
          <w:lang w:val="en-US"/>
        </w:rPr>
      </w:pPr>
      <w:r w:rsidRPr="003E5383">
        <w:rPr>
          <w:rFonts w:ascii="Times New Roman" w:hAnsi="Times New Roman" w:cs="Times New Roman"/>
          <w:b/>
          <w:sz w:val="24"/>
          <w:szCs w:val="24"/>
        </w:rPr>
        <w:t>Nurlaila Zakiyatul Af-idah</w:t>
      </w:r>
      <w:r w:rsidR="003E5383" w:rsidRPr="003E5383">
        <w:rPr>
          <w:rFonts w:ascii="Times New Roman" w:hAnsi="Times New Roman" w:cs="Times New Roman"/>
          <w:b/>
          <w:sz w:val="24"/>
          <w:szCs w:val="24"/>
          <w:lang w:val="en-US"/>
        </w:rPr>
        <w:t>, Uki Suhendar</w:t>
      </w:r>
    </w:p>
    <w:p w:rsidR="003E5383" w:rsidRPr="003E5383" w:rsidRDefault="003E5383" w:rsidP="003E5383">
      <w:pPr>
        <w:widowControl w:val="0"/>
        <w:autoSpaceDE w:val="0"/>
        <w:autoSpaceDN w:val="0"/>
        <w:adjustRightInd w:val="0"/>
        <w:spacing w:after="0" w:line="360" w:lineRule="auto"/>
        <w:jc w:val="center"/>
        <w:rPr>
          <w:rFonts w:ascii="Times New Roman" w:hAnsi="Times New Roman" w:cs="Times New Roman"/>
          <w:bCs/>
          <w:sz w:val="24"/>
          <w:szCs w:val="24"/>
        </w:rPr>
      </w:pPr>
      <w:r w:rsidRPr="003E5383">
        <w:rPr>
          <w:rFonts w:ascii="Times New Roman" w:hAnsi="Times New Roman" w:cs="Times New Roman"/>
          <w:bCs/>
          <w:sz w:val="24"/>
          <w:szCs w:val="24"/>
        </w:rPr>
        <w:t>Universitas Muhammadiyah Ponorogo</w:t>
      </w:r>
    </w:p>
    <w:p w:rsidR="005C57F0" w:rsidRDefault="003E5383" w:rsidP="005C57F0">
      <w:pPr>
        <w:widowControl w:val="0"/>
        <w:autoSpaceDE w:val="0"/>
        <w:autoSpaceDN w:val="0"/>
        <w:adjustRightInd w:val="0"/>
        <w:spacing w:after="0" w:line="240" w:lineRule="auto"/>
        <w:jc w:val="center"/>
        <w:rPr>
          <w:rFonts w:ascii="Times New Roman" w:hAnsi="Times New Roman" w:cs="Times New Roman"/>
          <w:sz w:val="24"/>
          <w:szCs w:val="24"/>
          <w:lang w:val="en-US"/>
        </w:rPr>
      </w:pPr>
      <w:r>
        <w:rPr>
          <w:rFonts w:ascii="Times New Roman" w:hAnsi="Times New Roman" w:cs="Times New Roman"/>
          <w:sz w:val="24"/>
          <w:szCs w:val="24"/>
          <w:lang w:val="en-US"/>
        </w:rPr>
        <w:t xml:space="preserve">E-mail: </w:t>
      </w:r>
      <w:hyperlink r:id="rId62" w:history="1">
        <w:r w:rsidRPr="001E6BC0">
          <w:rPr>
            <w:rStyle w:val="Hyperlink"/>
            <w:rFonts w:ascii="Times New Roman" w:hAnsi="Times New Roman" w:cs="Times New Roman"/>
            <w:sz w:val="24"/>
            <w:szCs w:val="24"/>
            <w:lang w:val="en-US"/>
          </w:rPr>
          <w:t>nurlailazaf@gmail.com</w:t>
        </w:r>
      </w:hyperlink>
    </w:p>
    <w:p w:rsidR="005C57F0" w:rsidRDefault="00AD12EC" w:rsidP="005C57F0">
      <w:pPr>
        <w:widowControl w:val="0"/>
        <w:autoSpaceDE w:val="0"/>
        <w:autoSpaceDN w:val="0"/>
        <w:adjustRightInd w:val="0"/>
        <w:spacing w:after="0" w:line="240" w:lineRule="auto"/>
        <w:jc w:val="center"/>
        <w:rPr>
          <w:rFonts w:ascii="Times New Roman" w:hAnsi="Times New Roman" w:cs="Times New Roman"/>
          <w:sz w:val="24"/>
          <w:szCs w:val="24"/>
          <w:lang w:val="en-US"/>
        </w:rPr>
      </w:pPr>
      <w:r>
        <w:rPr>
          <w:rFonts w:ascii="Times New Roman" w:hAnsi="Times New Roman" w:cs="Times New Roman"/>
          <w:sz w:val="24"/>
          <w:szCs w:val="24"/>
          <w:lang w:val="en-US"/>
        </w:rPr>
        <w:pict w14:anchorId="7B36015D">
          <v:rect id="_x0000_i1026" style="width:0;height:1.5pt" o:hralign="center" o:hrstd="t" o:hr="t" fillcolor="#a0a0a0" stroked="f"/>
        </w:pict>
      </w:r>
    </w:p>
    <w:p w:rsidR="003E5383" w:rsidRPr="00DF4FEE" w:rsidRDefault="003E5383" w:rsidP="005471F0">
      <w:pPr>
        <w:spacing w:after="0" w:line="360" w:lineRule="auto"/>
        <w:jc w:val="both"/>
        <w:rPr>
          <w:rFonts w:ascii="Times New Roman" w:hAnsi="Times New Roman" w:cs="Times New Roman"/>
          <w:b/>
          <w:i/>
          <w:sz w:val="24"/>
          <w:szCs w:val="24"/>
          <w:lang w:val="en-US"/>
        </w:rPr>
      </w:pPr>
      <w:r w:rsidRPr="00DF4FEE">
        <w:rPr>
          <w:rFonts w:ascii="Times New Roman" w:hAnsi="Times New Roman" w:cs="Times New Roman"/>
          <w:b/>
          <w:i/>
          <w:sz w:val="24"/>
          <w:szCs w:val="24"/>
          <w:lang w:val="en-US"/>
        </w:rPr>
        <w:t>Abstrak</w:t>
      </w:r>
    </w:p>
    <w:p w:rsidR="003E5383" w:rsidRDefault="005D04CC" w:rsidP="005471F0">
      <w:pPr>
        <w:spacing w:after="0" w:line="360" w:lineRule="auto"/>
        <w:jc w:val="both"/>
        <w:rPr>
          <w:rFonts w:ascii="Times New Roman" w:hAnsi="Times New Roman" w:cs="Times New Roman"/>
          <w:sz w:val="24"/>
          <w:szCs w:val="24"/>
          <w:lang w:val="en-US"/>
        </w:rPr>
      </w:pPr>
      <w:r w:rsidRPr="00DF4FEE">
        <w:rPr>
          <w:rFonts w:ascii="Times New Roman" w:hAnsi="Times New Roman" w:cs="Times New Roman"/>
          <w:i/>
          <w:sz w:val="24"/>
          <w:szCs w:val="24"/>
          <w:lang w:val="en-US"/>
        </w:rPr>
        <w:t xml:space="preserve">Penelitian ini dilatarbelakangi oleh kurangnya kemampuan siswa dalam memecahkan masalah saat diterapkan program belajar dari rumah. Penelitian ini bertujuan untuk </w:t>
      </w:r>
      <w:r w:rsidRPr="00DF4FEE">
        <w:rPr>
          <w:rFonts w:ascii="Times New Roman" w:hAnsi="Times New Roman" w:cs="Times New Roman"/>
          <w:i/>
        </w:rPr>
        <w:t xml:space="preserve">mendeskripsikan kemampuan pemecahan masalah siswa berdasarkan teori APOS </w:t>
      </w:r>
      <w:r w:rsidRPr="00DF4FEE">
        <w:rPr>
          <w:rFonts w:ascii="Times New Roman" w:hAnsi="Times New Roman" w:cs="Times New Roman"/>
          <w:i/>
          <w:sz w:val="24"/>
          <w:szCs w:val="24"/>
        </w:rPr>
        <w:t>saat diterapkan program belajar dari rumah</w:t>
      </w:r>
      <w:r w:rsidRPr="00DF4FEE">
        <w:rPr>
          <w:rFonts w:ascii="Times New Roman" w:hAnsi="Times New Roman" w:cs="Times New Roman"/>
          <w:i/>
          <w:sz w:val="24"/>
          <w:szCs w:val="24"/>
          <w:lang w:val="en-US"/>
        </w:rPr>
        <w:t xml:space="preserve">. Subjek dari penelitian ini adalah siswa SMPN 1 Kec. Kauman dengan mengambil 3 siswa yang berkemampuan tinggi, sedang, dan rendah. Pengambilan data dilakukan melalui tugas siswa pada materi bangun datar selama program belajar dari rumah. Tugas tersebut merupakan tugas yang diberikan oleh guru mata pelajaran matematika. </w:t>
      </w:r>
      <w:proofErr w:type="gramStart"/>
      <w:r w:rsidRPr="00DF4FEE">
        <w:rPr>
          <w:rFonts w:ascii="Times New Roman" w:hAnsi="Times New Roman" w:cs="Times New Roman"/>
          <w:i/>
          <w:sz w:val="24"/>
          <w:szCs w:val="24"/>
          <w:lang w:val="en-US"/>
        </w:rPr>
        <w:t xml:space="preserve">Berdasarkan hasil penelitian diperoleh kesimpulan siswa yang berkemampuan tinggi memiliki kemampuan pemecahan masalah yang baik, sedangkan siswa yang berkemampuan sedang dan rendah </w:t>
      </w:r>
      <w:r w:rsidR="00DF4FEE" w:rsidRPr="00DF4FEE">
        <w:rPr>
          <w:rFonts w:ascii="Times New Roman" w:hAnsi="Times New Roman" w:cs="Times New Roman"/>
          <w:i/>
          <w:sz w:val="24"/>
          <w:szCs w:val="24"/>
          <w:lang w:val="en-US"/>
        </w:rPr>
        <w:t>memiliki kem</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mpu</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n pemec</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h</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n m</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s</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l</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h y</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ng kur</w:t>
      </w:r>
      <w:r w:rsidRPr="00DF4FEE">
        <w:rPr>
          <w:rFonts w:ascii="Times New Roman" w:hAnsi="Times New Roman" w:cs="Times New Roman"/>
          <w:i/>
          <w:sz w:val="24"/>
          <w:szCs w:val="24"/>
          <w:lang w:val="en-US"/>
        </w:rPr>
        <w:t>a</w:t>
      </w:r>
      <w:r w:rsidR="00DF4FEE" w:rsidRPr="00DF4FEE">
        <w:rPr>
          <w:rFonts w:ascii="Times New Roman" w:hAnsi="Times New Roman" w:cs="Times New Roman"/>
          <w:i/>
          <w:sz w:val="24"/>
          <w:szCs w:val="24"/>
          <w:lang w:val="en-US"/>
        </w:rPr>
        <w:t>ng.</w:t>
      </w:r>
      <w:proofErr w:type="gramEnd"/>
    </w:p>
    <w:p w:rsidR="00DF4FEE" w:rsidRDefault="00DF4FEE">
      <w:pPr>
        <w:spacing w:line="360" w:lineRule="auto"/>
        <w:jc w:val="both"/>
        <w:rPr>
          <w:rFonts w:ascii="Times New Roman" w:hAnsi="Times New Roman" w:cs="Times New Roman"/>
          <w:i/>
          <w:sz w:val="24"/>
          <w:szCs w:val="24"/>
          <w:lang w:val="en-US"/>
        </w:rPr>
      </w:pPr>
      <w:r w:rsidRPr="00DF4FEE">
        <w:rPr>
          <w:rFonts w:ascii="Times New Roman" w:hAnsi="Times New Roman" w:cs="Times New Roman"/>
          <w:i/>
          <w:sz w:val="24"/>
          <w:szCs w:val="24"/>
          <w:lang w:val="en-US"/>
        </w:rPr>
        <w:t xml:space="preserve">Kata </w:t>
      </w:r>
      <w:r w:rsidR="005471F0">
        <w:rPr>
          <w:rFonts w:ascii="Times New Roman" w:hAnsi="Times New Roman" w:cs="Times New Roman"/>
          <w:i/>
          <w:sz w:val="24"/>
          <w:szCs w:val="24"/>
          <w:lang w:val="en-US"/>
        </w:rPr>
        <w:t>Kunci</w:t>
      </w:r>
      <w:r w:rsidRPr="00DF4FEE">
        <w:rPr>
          <w:rFonts w:ascii="Times New Roman" w:hAnsi="Times New Roman" w:cs="Times New Roman"/>
          <w:i/>
          <w:sz w:val="24"/>
          <w:szCs w:val="24"/>
          <w:lang w:val="en-US"/>
        </w:rPr>
        <w:t xml:space="preserve">: </w:t>
      </w:r>
      <w:r w:rsidR="008F4DFA">
        <w:rPr>
          <w:rFonts w:ascii="Times New Roman" w:hAnsi="Times New Roman" w:cs="Times New Roman"/>
          <w:i/>
          <w:sz w:val="24"/>
          <w:szCs w:val="24"/>
          <w:lang w:val="en-US"/>
        </w:rPr>
        <w:t xml:space="preserve">Kemampuan </w:t>
      </w:r>
      <w:r w:rsidRPr="00DF4FEE">
        <w:rPr>
          <w:rFonts w:ascii="Times New Roman" w:hAnsi="Times New Roman" w:cs="Times New Roman"/>
          <w:i/>
          <w:sz w:val="24"/>
          <w:szCs w:val="24"/>
          <w:lang w:val="en-US"/>
        </w:rPr>
        <w:t>Pemecahan Masalah, APOS.</w:t>
      </w:r>
    </w:p>
    <w:p w:rsidR="00DF4FEE" w:rsidRDefault="00DF4FEE">
      <w:pPr>
        <w:spacing w:line="360" w:lineRule="auto"/>
        <w:jc w:val="both"/>
        <w:rPr>
          <w:rFonts w:ascii="Times New Roman" w:hAnsi="Times New Roman" w:cs="Times New Roman"/>
          <w:bCs/>
          <w:sz w:val="24"/>
          <w:szCs w:val="24"/>
          <w:lang w:val="en-US"/>
        </w:rPr>
      </w:pPr>
      <w:r>
        <w:rPr>
          <w:rFonts w:ascii="Times New Roman" w:hAnsi="Times New Roman" w:cs="Times New Roman"/>
          <w:sz w:val="24"/>
          <w:szCs w:val="24"/>
          <w:lang w:val="en-US"/>
        </w:rPr>
        <w:t xml:space="preserve">How to cite: </w:t>
      </w:r>
      <w:r w:rsidRPr="00DF4FEE">
        <w:rPr>
          <w:rFonts w:ascii="Times New Roman" w:hAnsi="Times New Roman" w:cs="Times New Roman"/>
          <w:sz w:val="24"/>
          <w:szCs w:val="24"/>
        </w:rPr>
        <w:t>Nurlaila Zakiyatul Af-idah</w:t>
      </w:r>
      <w:r w:rsidRPr="00DF4FEE">
        <w:rPr>
          <w:rFonts w:ascii="Times New Roman" w:hAnsi="Times New Roman" w:cs="Times New Roman"/>
          <w:sz w:val="24"/>
          <w:szCs w:val="24"/>
          <w:lang w:val="en-US"/>
        </w:rPr>
        <w:t xml:space="preserve"> (2020). </w:t>
      </w:r>
      <w:proofErr w:type="gramStart"/>
      <w:r w:rsidRPr="00DF4FEE">
        <w:rPr>
          <w:rFonts w:ascii="Times New Roman" w:hAnsi="Times New Roman" w:cs="Times New Roman"/>
          <w:bCs/>
          <w:sz w:val="24"/>
          <w:szCs w:val="24"/>
          <w:lang w:val="en-US"/>
        </w:rPr>
        <w:t xml:space="preserve">Analisis Kemampuan Pemecahan Masalah Siswa Berdasarkan Teori Apos </w:t>
      </w:r>
      <w:r w:rsidRPr="00DF4FEE">
        <w:rPr>
          <w:rFonts w:ascii="Times New Roman" w:hAnsi="Times New Roman" w:cs="Times New Roman"/>
          <w:sz w:val="24"/>
          <w:szCs w:val="24"/>
        </w:rPr>
        <w:t>S</w:t>
      </w:r>
      <w:r w:rsidR="00D270C8">
        <w:rPr>
          <w:rFonts w:ascii="Times New Roman" w:hAnsi="Times New Roman" w:cs="Times New Roman"/>
          <w:sz w:val="24"/>
          <w:szCs w:val="24"/>
        </w:rPr>
        <w:t xml:space="preserve">aat Diterapkan Program Belajar </w:t>
      </w:r>
      <w:r w:rsidR="00D270C8">
        <w:rPr>
          <w:rFonts w:ascii="Times New Roman" w:hAnsi="Times New Roman" w:cs="Times New Roman"/>
          <w:sz w:val="24"/>
          <w:szCs w:val="24"/>
          <w:lang w:val="en-US"/>
        </w:rPr>
        <w:t>d</w:t>
      </w:r>
      <w:r w:rsidRPr="00DF4FEE">
        <w:rPr>
          <w:rFonts w:ascii="Times New Roman" w:hAnsi="Times New Roman" w:cs="Times New Roman"/>
          <w:sz w:val="24"/>
          <w:szCs w:val="24"/>
          <w:lang w:val="en-US"/>
        </w:rPr>
        <w:t>a</w:t>
      </w:r>
      <w:r w:rsidRPr="00DF4FEE">
        <w:rPr>
          <w:rFonts w:ascii="Times New Roman" w:hAnsi="Times New Roman" w:cs="Times New Roman"/>
          <w:sz w:val="24"/>
          <w:szCs w:val="24"/>
        </w:rPr>
        <w:t>r</w:t>
      </w:r>
      <w:r w:rsidRPr="00DF4FEE">
        <w:rPr>
          <w:rFonts w:ascii="Times New Roman" w:hAnsi="Times New Roman" w:cs="Times New Roman"/>
          <w:sz w:val="24"/>
          <w:szCs w:val="24"/>
          <w:lang w:val="en-US"/>
        </w:rPr>
        <w:t>i</w:t>
      </w:r>
      <w:r w:rsidRPr="00DF4FEE">
        <w:rPr>
          <w:rFonts w:ascii="Times New Roman" w:hAnsi="Times New Roman" w:cs="Times New Roman"/>
          <w:sz w:val="24"/>
          <w:szCs w:val="24"/>
        </w:rPr>
        <w:t xml:space="preserve"> Rumah</w:t>
      </w:r>
      <w:r w:rsidRPr="00DF4FEE">
        <w:rPr>
          <w:rFonts w:ascii="Times New Roman" w:hAnsi="Times New Roman" w:cs="Times New Roman"/>
          <w:sz w:val="24"/>
          <w:szCs w:val="24"/>
          <w:lang w:val="en-US"/>
        </w:rPr>
        <w:t>.</w:t>
      </w:r>
      <w:proofErr w:type="gramEnd"/>
      <w:r w:rsidRPr="00DF4FEE">
        <w:rPr>
          <w:rFonts w:ascii="Times New Roman" w:hAnsi="Times New Roman" w:cs="Times New Roman"/>
          <w:sz w:val="24"/>
          <w:szCs w:val="24"/>
          <w:lang w:val="en-US"/>
        </w:rPr>
        <w:t xml:space="preserve"> Penerbitan </w:t>
      </w:r>
      <w:r w:rsidR="009F1AE8" w:rsidRPr="00DF4FEE">
        <w:rPr>
          <w:rFonts w:ascii="Times New Roman" w:hAnsi="Times New Roman" w:cs="Times New Roman"/>
          <w:sz w:val="24"/>
          <w:szCs w:val="24"/>
          <w:lang w:val="en-US"/>
        </w:rPr>
        <w:t xml:space="preserve">Artikel Ilmiah Mahasiswa Universitas </w:t>
      </w:r>
      <w:r w:rsidRPr="00DF4FEE">
        <w:rPr>
          <w:rFonts w:ascii="Times New Roman" w:hAnsi="Times New Roman" w:cs="Times New Roman"/>
          <w:bCs/>
          <w:sz w:val="24"/>
          <w:szCs w:val="24"/>
        </w:rPr>
        <w:t>Muhammadiyah Ponorogo</w:t>
      </w:r>
      <w:r>
        <w:rPr>
          <w:rFonts w:ascii="Times New Roman" w:hAnsi="Times New Roman" w:cs="Times New Roman"/>
          <w:bCs/>
          <w:sz w:val="24"/>
          <w:szCs w:val="24"/>
          <w:lang w:val="en-US"/>
        </w:rPr>
        <w:t>. 4(2)</w:t>
      </w:r>
      <w:bookmarkStart w:id="0" w:name="_GoBack"/>
      <w:bookmarkEnd w:id="0"/>
      <w:r w:rsidR="002E5AA2">
        <w:rPr>
          <w:rFonts w:ascii="Times New Roman" w:hAnsi="Times New Roman" w:cs="Times New Roman"/>
          <w:bCs/>
          <w:sz w:val="24"/>
          <w:szCs w:val="24"/>
          <w:lang w:val="en-US"/>
        </w:rPr>
        <w:t>.</w:t>
      </w:r>
    </w:p>
    <w:p w:rsidR="00DF4FEE" w:rsidRPr="00DF4FEE" w:rsidRDefault="00DF4FEE" w:rsidP="00DF4FEE">
      <w:pPr>
        <w:spacing w:after="0" w:line="240" w:lineRule="auto"/>
        <w:jc w:val="right"/>
        <w:rPr>
          <w:rFonts w:ascii="Times New Roman" w:hAnsi="Times New Roman" w:cs="Times New Roman"/>
          <w:bCs/>
          <w:sz w:val="24"/>
          <w:szCs w:val="24"/>
          <w:lang w:val="en-US"/>
        </w:rPr>
      </w:pPr>
      <w:r w:rsidRPr="00DF4FEE">
        <w:rPr>
          <w:rFonts w:ascii="Times New Roman" w:hAnsi="Times New Roman" w:cs="Times New Roman"/>
          <w:bCs/>
          <w:sz w:val="20"/>
          <w:szCs w:val="24"/>
          <w:lang w:val="en-US"/>
        </w:rPr>
        <w:t>©</w:t>
      </w:r>
      <w:r>
        <w:rPr>
          <w:rFonts w:ascii="Times New Roman" w:hAnsi="Times New Roman" w:cs="Times New Roman"/>
          <w:bCs/>
          <w:sz w:val="24"/>
          <w:szCs w:val="24"/>
          <w:lang w:val="en-US"/>
        </w:rPr>
        <w:t xml:space="preserve"> 2020 </w:t>
      </w:r>
      <w:r w:rsidRPr="003E5383">
        <w:rPr>
          <w:rFonts w:ascii="Times New Roman" w:hAnsi="Times New Roman" w:cs="Times New Roman"/>
          <w:bCs/>
          <w:sz w:val="24"/>
          <w:szCs w:val="24"/>
        </w:rPr>
        <w:t>Universitas Muhammadiyah Ponorogo</w:t>
      </w:r>
      <w:r>
        <w:rPr>
          <w:rFonts w:ascii="Times New Roman" w:hAnsi="Times New Roman" w:cs="Times New Roman"/>
          <w:bCs/>
          <w:sz w:val="24"/>
          <w:szCs w:val="24"/>
          <w:lang w:val="en-US"/>
        </w:rPr>
        <w:t>. All rights reserved</w:t>
      </w:r>
    </w:p>
    <w:p w:rsidR="00B70105" w:rsidRDefault="00AD12EC" w:rsidP="005C57F0">
      <w:pPr>
        <w:spacing w:after="0" w:line="240" w:lineRule="auto"/>
        <w:ind w:right="-1"/>
        <w:jc w:val="right"/>
        <w:rPr>
          <w:rFonts w:ascii="Times New Roman" w:hAnsi="Times New Roman" w:cs="Times New Roman"/>
          <w:bCs/>
          <w:sz w:val="24"/>
          <w:szCs w:val="24"/>
          <w:lang w:val="en-US"/>
        </w:rPr>
      </w:pPr>
      <w:r>
        <w:rPr>
          <w:rFonts w:ascii="Times New Roman" w:hAnsi="Times New Roman" w:cs="Times New Roman"/>
          <w:b/>
          <w:bCs/>
          <w:sz w:val="24"/>
          <w:szCs w:val="24"/>
          <w:lang w:val="en-US"/>
        </w:rPr>
        <w:pict w14:anchorId="3602652B">
          <v:rect id="_x0000_i1027" style="width:0;height:1.5pt" o:hralign="center" o:hrstd="t" o:hr="t" fillcolor="#a0a0a0" stroked="f"/>
        </w:pict>
      </w:r>
      <w:r w:rsidR="00B70105" w:rsidRPr="00B70105">
        <w:rPr>
          <w:rFonts w:ascii="Times New Roman" w:hAnsi="Times New Roman" w:cs="Times New Roman"/>
          <w:bCs/>
          <w:sz w:val="24"/>
          <w:szCs w:val="24"/>
          <w:lang w:val="en-US"/>
        </w:rPr>
        <w:t xml:space="preserve"> </w:t>
      </w:r>
      <w:proofErr w:type="gramStart"/>
      <w:r w:rsidR="00B70105">
        <w:rPr>
          <w:rFonts w:ascii="Times New Roman" w:hAnsi="Times New Roman" w:cs="Times New Roman"/>
          <w:bCs/>
          <w:sz w:val="24"/>
          <w:szCs w:val="24"/>
          <w:lang w:val="en-US"/>
        </w:rPr>
        <w:t>ISSN :</w:t>
      </w:r>
      <w:proofErr w:type="gramEnd"/>
      <w:r w:rsidR="00B70105">
        <w:rPr>
          <w:rFonts w:ascii="Times New Roman" w:hAnsi="Times New Roman" w:cs="Times New Roman"/>
          <w:bCs/>
          <w:sz w:val="24"/>
          <w:szCs w:val="24"/>
          <w:lang w:val="en-US"/>
        </w:rPr>
        <w:t xml:space="preserve"> 2614-1434 (Print)</w:t>
      </w:r>
    </w:p>
    <w:p w:rsidR="005C57F0" w:rsidRDefault="00B70105" w:rsidP="005C57F0">
      <w:pPr>
        <w:spacing w:after="0" w:line="240" w:lineRule="auto"/>
        <w:ind w:right="-1"/>
        <w:jc w:val="right"/>
        <w:rPr>
          <w:rFonts w:ascii="Times New Roman" w:hAnsi="Times New Roman" w:cs="Times New Roman"/>
          <w:b/>
          <w:bCs/>
          <w:sz w:val="24"/>
          <w:szCs w:val="24"/>
          <w:lang w:val="en-US"/>
        </w:rPr>
      </w:pPr>
      <w:proofErr w:type="gramStart"/>
      <w:r>
        <w:rPr>
          <w:rFonts w:ascii="Times New Roman" w:hAnsi="Times New Roman" w:cs="Times New Roman"/>
          <w:bCs/>
          <w:sz w:val="24"/>
          <w:szCs w:val="24"/>
          <w:lang w:val="en-US"/>
        </w:rPr>
        <w:t>ISSN :</w:t>
      </w:r>
      <w:proofErr w:type="gramEnd"/>
      <w:r>
        <w:rPr>
          <w:rFonts w:ascii="Times New Roman" w:hAnsi="Times New Roman" w:cs="Times New Roman"/>
          <w:bCs/>
          <w:sz w:val="24"/>
          <w:szCs w:val="24"/>
          <w:lang w:val="en-US"/>
        </w:rPr>
        <w:t xml:space="preserve"> 2614-4409 (Onlin</w:t>
      </w:r>
      <w:r w:rsidR="00D270C8">
        <w:rPr>
          <w:rFonts w:ascii="Times New Roman" w:hAnsi="Times New Roman" w:cs="Times New Roman"/>
          <w:bCs/>
          <w:sz w:val="24"/>
          <w:szCs w:val="24"/>
          <w:lang w:val="en-US"/>
        </w:rPr>
        <w:t>e</w:t>
      </w:r>
      <w:r w:rsidR="005C57F0">
        <w:rPr>
          <w:rFonts w:ascii="Times New Roman" w:hAnsi="Times New Roman" w:cs="Times New Roman"/>
          <w:bCs/>
          <w:sz w:val="24"/>
          <w:szCs w:val="24"/>
          <w:lang w:val="en-US"/>
        </w:rPr>
        <w:t>)</w:t>
      </w:r>
      <w:r w:rsidR="005C57F0">
        <w:rPr>
          <w:rFonts w:ascii="Times New Roman" w:hAnsi="Times New Roman" w:cs="Times New Roman"/>
          <w:b/>
          <w:bCs/>
          <w:sz w:val="24"/>
          <w:szCs w:val="24"/>
          <w:lang w:val="en-US"/>
        </w:rPr>
        <w:t xml:space="preserve"> </w:t>
      </w:r>
    </w:p>
    <w:p w:rsidR="005C57F0" w:rsidRPr="005C57F0" w:rsidRDefault="008F4DFA" w:rsidP="005C57F0">
      <w:pPr>
        <w:spacing w:after="0" w:line="240" w:lineRule="auto"/>
        <w:ind w:right="-1"/>
        <w:jc w:val="right"/>
        <w:rPr>
          <w:rFonts w:ascii="Times New Roman" w:hAnsi="Times New Roman" w:cs="Times New Roman"/>
          <w:b/>
          <w:bCs/>
          <w:sz w:val="24"/>
          <w:szCs w:val="24"/>
          <w:lang w:val="en-US"/>
        </w:rPr>
      </w:pPr>
      <w:r>
        <w:rPr>
          <w:rFonts w:ascii="Times New Roman" w:hAnsi="Times New Roman" w:cs="Times New Roman"/>
          <w:bCs/>
          <w:sz w:val="24"/>
          <w:szCs w:val="24"/>
          <w:lang w:val="en-US"/>
        </w:rPr>
        <w:t xml:space="preserve">    </w:t>
      </w:r>
    </w:p>
    <w:p w:rsidR="005C57F0" w:rsidRDefault="005C57F0">
      <w:pPr>
        <w:spacing w:line="360" w:lineRule="auto"/>
        <w:jc w:val="both"/>
        <w:rPr>
          <w:rFonts w:ascii="Times New Roman" w:hAnsi="Times New Roman" w:cs="Times New Roman"/>
          <w:b/>
          <w:bCs/>
          <w:sz w:val="24"/>
          <w:szCs w:val="24"/>
          <w:lang w:val="en-US"/>
        </w:rPr>
      </w:pPr>
    </w:p>
    <w:p w:rsidR="00AD5330" w:rsidRPr="006A5C69" w:rsidRDefault="00450FE7">
      <w:pPr>
        <w:spacing w:line="360" w:lineRule="auto"/>
        <w:jc w:val="both"/>
        <w:rPr>
          <w:rFonts w:ascii="Times New Roman" w:hAnsi="Times New Roman" w:cs="Times New Roman"/>
          <w:b/>
          <w:bCs/>
          <w:sz w:val="24"/>
          <w:szCs w:val="24"/>
          <w:lang w:val="en-US"/>
        </w:rPr>
      </w:pPr>
      <w:r w:rsidRPr="006A5C69">
        <w:rPr>
          <w:rFonts w:ascii="Times New Roman" w:hAnsi="Times New Roman" w:cs="Times New Roman"/>
          <w:b/>
          <w:bCs/>
          <w:sz w:val="24"/>
          <w:szCs w:val="24"/>
          <w:lang w:val="en-US"/>
        </w:rPr>
        <w:t>PENDAHULUAN</w:t>
      </w:r>
    </w:p>
    <w:p w:rsidR="005C57F0" w:rsidRDefault="005C57F0">
      <w:pPr>
        <w:spacing w:line="360" w:lineRule="auto"/>
        <w:ind w:firstLine="426"/>
        <w:jc w:val="both"/>
        <w:rPr>
          <w:rFonts w:ascii="Times New Roman" w:hAnsi="Times New Roman" w:cs="Times New Roman"/>
          <w:sz w:val="24"/>
          <w:szCs w:val="24"/>
          <w:lang w:val="en-US"/>
        </w:rPr>
        <w:sectPr w:rsidR="005C57F0" w:rsidSect="003B54B8">
          <w:pgSz w:w="11906" w:h="16838"/>
          <w:pgMar w:top="1134" w:right="1133" w:bottom="1134" w:left="1701" w:header="720" w:footer="720" w:gutter="0"/>
          <w:cols w:space="720"/>
          <w:docGrid w:linePitch="360"/>
        </w:sectPr>
      </w:pPr>
    </w:p>
    <w:p w:rsidR="00AD5330" w:rsidRPr="006A5C69" w:rsidRDefault="00450FE7">
      <w:pPr>
        <w:spacing w:line="360" w:lineRule="auto"/>
        <w:ind w:firstLine="426"/>
        <w:jc w:val="both"/>
        <w:rPr>
          <w:rFonts w:ascii="Times New Roman" w:hAnsi="Times New Roman" w:cs="Times New Roman"/>
          <w:b/>
          <w:bCs/>
          <w:sz w:val="24"/>
          <w:szCs w:val="24"/>
          <w:lang w:val="en-US"/>
        </w:rPr>
      </w:pPr>
      <w:r w:rsidRPr="006A5C69">
        <w:rPr>
          <w:rFonts w:ascii="Times New Roman" w:hAnsi="Times New Roman" w:cs="Times New Roman"/>
          <w:sz w:val="24"/>
          <w:szCs w:val="24"/>
          <w:lang w:val="en-US"/>
        </w:rPr>
        <w:lastRenderedPageBreak/>
        <w:t xml:space="preserve">Matematika adalah ilmu yang didalamnya berkaitan dengan bilangan. Namun matematika tidak hanya sekedar kumpulan bilangan ataupun rumus, </w:t>
      </w:r>
      <w:r w:rsidRPr="006A5C69">
        <w:rPr>
          <w:rFonts w:ascii="Times New Roman" w:hAnsi="Times New Roman" w:cs="Times New Roman"/>
          <w:sz w:val="24"/>
          <w:szCs w:val="24"/>
          <w:lang w:val="en-US"/>
        </w:rPr>
        <w:lastRenderedPageBreak/>
        <w:t xml:space="preserve">melainkan matematika ada dan berasal dari kehidupan sehari-hari. Matematika dapat diaplikasikan dalam menjalani kehidupan sehari-hari dengan cara yang lebih mudah. </w:t>
      </w:r>
      <w:r w:rsidRPr="006A5C69">
        <w:rPr>
          <w:rFonts w:ascii="Times New Roman" w:hAnsi="Times New Roman" w:cs="Times New Roman"/>
          <w:sz w:val="24"/>
          <w:szCs w:val="24"/>
          <w:lang w:val="en-US"/>
        </w:rPr>
        <w:lastRenderedPageBreak/>
        <w:t>Oleh karena itu diperlukan suatu kemampuan untuk dapat mengaplikasikan matematika di kehidupan sehari-hari seperti kemampuan pemecahan masalah.</w:t>
      </w:r>
    </w:p>
    <w:p w:rsidR="00AD5330" w:rsidRPr="006A5C69" w:rsidRDefault="00450FE7">
      <w:pPr>
        <w:spacing w:line="360" w:lineRule="auto"/>
        <w:ind w:firstLine="426"/>
        <w:jc w:val="both"/>
        <w:rPr>
          <w:rFonts w:ascii="Times New Roman" w:hAnsi="Times New Roman" w:cs="Times New Roman"/>
          <w:b/>
          <w:bCs/>
          <w:sz w:val="24"/>
          <w:szCs w:val="24"/>
          <w:lang w:val="en-US"/>
        </w:rPr>
      </w:pPr>
      <w:r w:rsidRPr="006A5C69">
        <w:rPr>
          <w:rFonts w:ascii="Times New Roman" w:hAnsi="Times New Roman" w:cs="Times New Roman"/>
          <w:sz w:val="24"/>
          <w:szCs w:val="24"/>
          <w:lang w:val="en-US"/>
        </w:rPr>
        <w:t xml:space="preserve">Kemampuan pemecahan masalah sangat penting dimiliki oleh siswa. Karena </w:t>
      </w:r>
      <w:r w:rsidRPr="006A5C69">
        <w:rPr>
          <w:rFonts w:ascii="Times New Roman" w:hAnsi="Times New Roman" w:cs="Times New Roman"/>
          <w:sz w:val="24"/>
          <w:szCs w:val="24"/>
        </w:rPr>
        <w:t>kemampuan pemecahan masalah merupakan salah satu kemampuan yang esensial dan fundamental dalam pembelajaran matematika yang harus dimiliki oleh setiap siswa</w:t>
      </w:r>
      <w:r w:rsidRPr="006A5C69">
        <w:rPr>
          <w:rFonts w:ascii="Times New Roman" w:hAnsi="Times New Roman" w:cs="Times New Roman"/>
          <w:sz w:val="24"/>
          <w:szCs w:val="24"/>
          <w:lang w:val="en-US"/>
        </w:rPr>
        <w:t xml:space="preserve"> (Rahayu,  dkk. 2015: 30)</w:t>
      </w:r>
      <w:r w:rsidRPr="006A5C69">
        <w:rPr>
          <w:rFonts w:ascii="Times New Roman" w:hAnsi="Times New Roman" w:cs="Times New Roman"/>
          <w:sz w:val="24"/>
          <w:szCs w:val="24"/>
        </w:rPr>
        <w:t>.</w:t>
      </w:r>
      <w:r w:rsidRPr="006A5C69">
        <w:rPr>
          <w:rFonts w:ascii="Times New Roman" w:hAnsi="Times New Roman" w:cs="Times New Roman"/>
          <w:sz w:val="24"/>
          <w:szCs w:val="24"/>
          <w:lang w:val="en-US"/>
        </w:rPr>
        <w:t xml:space="preserve"> Jika siswa tidak memiliki kemampuan pemecahan masalah yang baik, maka siswa akan kesulitan dalam menghadapi permasalahannya sendiri. </w:t>
      </w:r>
      <w:r w:rsidRPr="006A5C69">
        <w:rPr>
          <w:rFonts w:ascii="Times New Roman" w:hAnsi="Times New Roman" w:cs="Times New Roman"/>
          <w:sz w:val="24"/>
        </w:rPr>
        <w:t>Rosmawati (2012:</w:t>
      </w:r>
      <w:r w:rsidRPr="006A5C69">
        <w:rPr>
          <w:rFonts w:ascii="Times New Roman" w:hAnsi="Times New Roman" w:cs="Times New Roman"/>
          <w:sz w:val="24"/>
          <w:lang w:val="en-US"/>
        </w:rPr>
        <w:t xml:space="preserve"> </w:t>
      </w:r>
      <w:r w:rsidRPr="006A5C69">
        <w:rPr>
          <w:rFonts w:ascii="Times New Roman" w:hAnsi="Times New Roman" w:cs="Times New Roman"/>
          <w:sz w:val="24"/>
        </w:rPr>
        <w:t xml:space="preserve">81) </w:t>
      </w:r>
      <w:r w:rsidRPr="006A5C69">
        <w:rPr>
          <w:rFonts w:ascii="Times New Roman" w:hAnsi="Times New Roman" w:cs="Times New Roman"/>
          <w:sz w:val="24"/>
          <w:lang w:val="en-US"/>
        </w:rPr>
        <w:t xml:space="preserve">mengatakan </w:t>
      </w:r>
      <w:r w:rsidRPr="006A5C69">
        <w:rPr>
          <w:rFonts w:ascii="Times New Roman" w:hAnsi="Times New Roman" w:cs="Times New Roman"/>
          <w:sz w:val="24"/>
        </w:rPr>
        <w:t>bahwa kemampuan pemecahan m</w:t>
      </w:r>
      <w:r w:rsidRPr="006A5C69">
        <w:rPr>
          <w:rFonts w:ascii="Times New Roman" w:hAnsi="Times New Roman" w:cs="Times New Roman"/>
          <w:sz w:val="24"/>
          <w:lang w:val="en-US"/>
        </w:rPr>
        <w:t>asalah</w:t>
      </w:r>
      <w:r w:rsidRPr="006A5C69">
        <w:rPr>
          <w:rFonts w:ascii="Times New Roman" w:hAnsi="Times New Roman" w:cs="Times New Roman"/>
          <w:sz w:val="24"/>
        </w:rPr>
        <w:t xml:space="preserve"> merupakan bagian dari kurikulum matematika yang sangat penting, kar</w:t>
      </w:r>
      <w:r w:rsidRPr="006A5C69">
        <w:rPr>
          <w:rFonts w:ascii="Times New Roman" w:hAnsi="Times New Roman" w:cs="Times New Roman"/>
          <w:sz w:val="24"/>
          <w:lang w:val="en-US"/>
        </w:rPr>
        <w:t>e</w:t>
      </w:r>
      <w:r w:rsidRPr="006A5C69">
        <w:rPr>
          <w:rFonts w:ascii="Times New Roman" w:hAnsi="Times New Roman" w:cs="Times New Roman"/>
          <w:sz w:val="24"/>
        </w:rPr>
        <w:t xml:space="preserve">na dapat membantu siswa mengembangkan keterampilan intelektual </w:t>
      </w:r>
      <w:r w:rsidRPr="006A5C69">
        <w:rPr>
          <w:rFonts w:ascii="Times New Roman" w:hAnsi="Times New Roman" w:cs="Times New Roman"/>
          <w:sz w:val="24"/>
          <w:lang w:val="en-US"/>
        </w:rPr>
        <w:t>serta</w:t>
      </w:r>
      <w:r w:rsidRPr="006A5C69">
        <w:rPr>
          <w:rFonts w:ascii="Times New Roman" w:hAnsi="Times New Roman" w:cs="Times New Roman"/>
          <w:sz w:val="24"/>
        </w:rPr>
        <w:t xml:space="preserve"> meng</w:t>
      </w:r>
      <w:r w:rsidRPr="006A5C69">
        <w:rPr>
          <w:rFonts w:ascii="Times New Roman" w:hAnsi="Times New Roman" w:cs="Times New Roman"/>
          <w:sz w:val="24"/>
          <w:lang w:val="en-US"/>
        </w:rPr>
        <w:t>etahui</w:t>
      </w:r>
      <w:r w:rsidRPr="006A5C69">
        <w:rPr>
          <w:rFonts w:ascii="Times New Roman" w:hAnsi="Times New Roman" w:cs="Times New Roman"/>
          <w:sz w:val="24"/>
        </w:rPr>
        <w:t xml:space="preserve"> bagaimana memecahkan masalah menggunakan langkah-langkah pemecahan masalah.</w:t>
      </w:r>
      <w:r w:rsidRPr="006A5C69">
        <w:rPr>
          <w:rFonts w:ascii="Times New Roman" w:hAnsi="Times New Roman" w:cs="Times New Roman"/>
          <w:sz w:val="24"/>
          <w:lang w:val="en-US"/>
        </w:rPr>
        <w:t xml:space="preserve"> </w:t>
      </w:r>
      <w:r w:rsidRPr="006A5C69">
        <w:rPr>
          <w:rFonts w:ascii="Times New Roman" w:hAnsi="Times New Roman" w:cs="Times New Roman"/>
          <w:sz w:val="24"/>
          <w:szCs w:val="24"/>
          <w:lang w:val="en-US"/>
        </w:rPr>
        <w:t>Dengan kata lain siswa perlu memiliki kemampuan dalam menganalisis, menilai dan menggunakan strategi yang tepat untuk menyelesaikan permasalahannya.</w:t>
      </w:r>
      <w:r w:rsidRPr="006A5C69">
        <w:rPr>
          <w:rFonts w:ascii="Times New Roman" w:hAnsi="Times New Roman" w:cs="Times New Roman"/>
          <w:b/>
          <w:bCs/>
          <w:sz w:val="24"/>
          <w:szCs w:val="24"/>
          <w:lang w:val="en-US"/>
        </w:rPr>
        <w:t xml:space="preserve"> </w:t>
      </w:r>
    </w:p>
    <w:p w:rsidR="00AD5330" w:rsidRPr="006A5C69" w:rsidRDefault="00450FE7">
      <w:pPr>
        <w:spacing w:line="360" w:lineRule="auto"/>
        <w:ind w:firstLine="426"/>
        <w:jc w:val="both"/>
        <w:rPr>
          <w:rFonts w:ascii="Times New Roman" w:hAnsi="Times New Roman" w:cs="Times New Roman"/>
          <w:sz w:val="24"/>
          <w:lang w:val="en-US"/>
        </w:rPr>
      </w:pPr>
      <w:r w:rsidRPr="006A5C69">
        <w:rPr>
          <w:rFonts w:ascii="Times New Roman" w:hAnsi="Times New Roman" w:cs="Times New Roman"/>
          <w:bCs/>
          <w:sz w:val="24"/>
          <w:szCs w:val="24"/>
          <w:lang w:val="en-US"/>
        </w:rPr>
        <w:t xml:space="preserve">Namun dalam penerapannya siswa selalu menemui kesulitan dalam memecahkan masalah. </w:t>
      </w:r>
      <w:r w:rsidRPr="006A5C69">
        <w:rPr>
          <w:rFonts w:ascii="Times New Roman" w:hAnsi="Times New Roman" w:cs="Times New Roman"/>
          <w:sz w:val="24"/>
          <w:szCs w:val="24"/>
          <w:lang w:val="en-US"/>
        </w:rPr>
        <w:t xml:space="preserve">Kesulitan-kesulitan yang dialami oleh siswa dalam memecahkan masalah, seperti siswa tidak mampu membaca masalah dengan baik </w:t>
      </w:r>
      <w:r w:rsidRPr="006A5C69">
        <w:rPr>
          <w:rFonts w:ascii="Times New Roman" w:hAnsi="Times New Roman" w:cs="Times New Roman"/>
          <w:sz w:val="24"/>
          <w:szCs w:val="24"/>
          <w:lang w:val="en-US"/>
        </w:rPr>
        <w:lastRenderedPageBreak/>
        <w:t xml:space="preserve">sehingga siswa kurang memahami permasalahan yang dihadapi atau siswa kurang tepat dalam penggunaan strategi sehingga salah dalam memberikan jawaban akhir. </w:t>
      </w:r>
      <w:r w:rsidRPr="006A5C69">
        <w:rPr>
          <w:rFonts w:ascii="Times New Roman" w:hAnsi="Times New Roman" w:cs="Times New Roman"/>
          <w:sz w:val="24"/>
        </w:rPr>
        <w:t>Kesulitan yang dialami siswa</w:t>
      </w:r>
      <w:r w:rsidRPr="006A5C69">
        <w:rPr>
          <w:rFonts w:ascii="Times New Roman" w:hAnsi="Times New Roman" w:cs="Times New Roman"/>
          <w:sz w:val="24"/>
          <w:lang w:val="en-US"/>
        </w:rPr>
        <w:t xml:space="preserve"> juga</w:t>
      </w:r>
      <w:r w:rsidRPr="006A5C69">
        <w:rPr>
          <w:rFonts w:ascii="Times New Roman" w:hAnsi="Times New Roman" w:cs="Times New Roman"/>
          <w:sz w:val="24"/>
        </w:rPr>
        <w:t xml:space="preserve"> memungkinkan siswa melakukan kekeliruan dalam menyelesaikan persoalan matematika (Untari, 2014:</w:t>
      </w:r>
      <w:r w:rsidRPr="006A5C69">
        <w:rPr>
          <w:rFonts w:ascii="Times New Roman" w:hAnsi="Times New Roman" w:cs="Times New Roman"/>
          <w:sz w:val="24"/>
          <w:lang w:val="en-US"/>
        </w:rPr>
        <w:t xml:space="preserve"> </w:t>
      </w:r>
      <w:r w:rsidRPr="006A5C69">
        <w:rPr>
          <w:rFonts w:ascii="Times New Roman" w:hAnsi="Times New Roman" w:cs="Times New Roman"/>
          <w:sz w:val="24"/>
        </w:rPr>
        <w:t>1).</w:t>
      </w:r>
      <w:r w:rsidRPr="006A5C69">
        <w:rPr>
          <w:rFonts w:ascii="Times New Roman" w:hAnsi="Times New Roman" w:cs="Times New Roman"/>
          <w:sz w:val="24"/>
          <w:lang w:val="en-US"/>
        </w:rPr>
        <w:t xml:space="preserve"> Sehingga siswa perlu terbiasa dalam mengerjakan soal-soal pemecahan masalah, agar kemampuan pemecahan masalah siswa dapat berkembang dengan baik. </w:t>
      </w:r>
    </w:p>
    <w:p w:rsidR="00AD5330" w:rsidRPr="008400C0" w:rsidRDefault="00450FE7">
      <w:pPr>
        <w:spacing w:line="360" w:lineRule="auto"/>
        <w:ind w:firstLine="426"/>
        <w:jc w:val="both"/>
        <w:rPr>
          <w:rFonts w:ascii="Times New Roman" w:hAnsi="Times New Roman" w:cs="Times New Roman"/>
          <w:sz w:val="24"/>
          <w:szCs w:val="24"/>
          <w:lang w:val="en-US"/>
        </w:rPr>
      </w:pPr>
      <w:r w:rsidRPr="006A5C69">
        <w:rPr>
          <w:rFonts w:ascii="Times New Roman" w:hAnsi="Times New Roman" w:cs="Times New Roman"/>
          <w:sz w:val="24"/>
          <w:lang w:val="en-US"/>
        </w:rPr>
        <w:t>Siswa yang sudah terlatih dengan pemecahan masalah akan terampil menyeleksi informasi yang relevan, lalu menganalisis informasi tersebut yang kemudian dapat meneliti hasil dari informasi (Trisyanti, dkk., 2016: 6)</w:t>
      </w:r>
      <w:r w:rsidRPr="006A5C69">
        <w:rPr>
          <w:rFonts w:ascii="Times New Roman" w:hAnsi="Times New Roman" w:cs="Times New Roman"/>
          <w:sz w:val="24"/>
          <w:szCs w:val="24"/>
          <w:lang w:val="en-US"/>
        </w:rPr>
        <w:t xml:space="preserve">. Menurut </w:t>
      </w:r>
      <w:r w:rsidRPr="006A5C69">
        <w:rPr>
          <w:rFonts w:ascii="Times New Roman" w:hAnsi="Times New Roman" w:cs="Times New Roman"/>
          <w:bCs/>
          <w:sz w:val="24"/>
          <w:szCs w:val="24"/>
          <w:lang w:val="en-US" w:eastAsia="id-ID"/>
        </w:rPr>
        <w:t xml:space="preserve">Damianus (2017: 142) </w:t>
      </w:r>
      <w:r w:rsidRPr="006A5C69">
        <w:rPr>
          <w:rFonts w:ascii="Times New Roman" w:hAnsi="Times New Roman" w:cs="Times New Roman"/>
          <w:sz w:val="24"/>
          <w:szCs w:val="24"/>
        </w:rPr>
        <w:t xml:space="preserve">seseorang dikatakan memiliki kemampuan pemecahan masalah matematika yang baik </w:t>
      </w:r>
      <w:r w:rsidRPr="006A5C69">
        <w:rPr>
          <w:rFonts w:ascii="Times New Roman" w:hAnsi="Times New Roman" w:cs="Times New Roman"/>
          <w:sz w:val="24"/>
          <w:szCs w:val="24"/>
          <w:lang w:val="en-US"/>
        </w:rPr>
        <w:t xml:space="preserve">ketika </w:t>
      </w:r>
      <w:r w:rsidRPr="006A5C69">
        <w:rPr>
          <w:rFonts w:ascii="Times New Roman" w:hAnsi="Times New Roman" w:cs="Times New Roman"/>
          <w:sz w:val="24"/>
          <w:szCs w:val="24"/>
        </w:rPr>
        <w:t>seseorang itu mampu memahami informasi pada soal dengan utuh, menggunakan info</w:t>
      </w:r>
      <w:r w:rsidRPr="006A5C69">
        <w:rPr>
          <w:rFonts w:ascii="Times New Roman" w:hAnsi="Times New Roman" w:cs="Times New Roman"/>
          <w:sz w:val="24"/>
          <w:szCs w:val="24"/>
          <w:lang w:val="en-US"/>
        </w:rPr>
        <w:t>r</w:t>
      </w:r>
      <w:r w:rsidRPr="006A5C69">
        <w:rPr>
          <w:rFonts w:ascii="Times New Roman" w:hAnsi="Times New Roman" w:cs="Times New Roman"/>
          <w:sz w:val="24"/>
          <w:szCs w:val="24"/>
        </w:rPr>
        <w:t xml:space="preserve">masi tersebut sebagai dasar membuat </w:t>
      </w:r>
      <w:r w:rsidRPr="006A5C69">
        <w:rPr>
          <w:rFonts w:ascii="Times New Roman" w:hAnsi="Times New Roman" w:cs="Times New Roman"/>
          <w:sz w:val="24"/>
          <w:szCs w:val="24"/>
          <w:lang w:val="en-US"/>
        </w:rPr>
        <w:t>strategi</w:t>
      </w:r>
      <w:r w:rsidRPr="006A5C69">
        <w:rPr>
          <w:rFonts w:ascii="Times New Roman" w:hAnsi="Times New Roman" w:cs="Times New Roman"/>
          <w:sz w:val="24"/>
          <w:szCs w:val="24"/>
        </w:rPr>
        <w:t xml:space="preserve"> dan memecahkan masalahnya dengan langkah, prosedur dan menggunakan matematika dengan benar hingga membuat kesimpulan yang benar berdasarkan konteks masalahnya.</w:t>
      </w:r>
      <w:r w:rsidR="008400C0">
        <w:rPr>
          <w:rFonts w:ascii="Times New Roman" w:hAnsi="Times New Roman" w:cs="Times New Roman"/>
          <w:sz w:val="24"/>
          <w:szCs w:val="24"/>
          <w:lang w:val="en-US"/>
        </w:rPr>
        <w:t xml:space="preserve"> Salah satu caranya adalah dengan menerapkan teori APOS dalam proses pemecahan masalah matematika.</w:t>
      </w:r>
    </w:p>
    <w:p w:rsidR="00AD5330" w:rsidRPr="006A5C69" w:rsidRDefault="00450FE7">
      <w:pPr>
        <w:spacing w:line="360" w:lineRule="auto"/>
        <w:ind w:firstLine="426"/>
        <w:jc w:val="both"/>
        <w:rPr>
          <w:rFonts w:ascii="Times New Roman" w:hAnsi="Times New Roman" w:cs="Times New Roman"/>
          <w:i/>
          <w:sz w:val="24"/>
          <w:szCs w:val="24"/>
          <w:lang w:val="en-US"/>
        </w:rPr>
      </w:pPr>
      <w:r w:rsidRPr="006A5C69">
        <w:rPr>
          <w:rFonts w:ascii="Times New Roman" w:hAnsi="Times New Roman" w:cs="Times New Roman"/>
          <w:sz w:val="24"/>
          <w:szCs w:val="24"/>
          <w:lang w:val="en-US"/>
        </w:rPr>
        <w:t xml:space="preserve">Teori APOS adalah elaborasi tentang konstruksi mental dari Aksi </w:t>
      </w:r>
      <w:r w:rsidRPr="006A5C69">
        <w:rPr>
          <w:rFonts w:ascii="Times New Roman" w:hAnsi="Times New Roman" w:cs="Times New Roman"/>
          <w:i/>
          <w:sz w:val="24"/>
          <w:szCs w:val="24"/>
          <w:lang w:val="en-US"/>
        </w:rPr>
        <w:t xml:space="preserve">(action), </w:t>
      </w:r>
      <w:r w:rsidRPr="006A5C69">
        <w:rPr>
          <w:rFonts w:ascii="Times New Roman" w:hAnsi="Times New Roman" w:cs="Times New Roman"/>
          <w:sz w:val="24"/>
          <w:szCs w:val="24"/>
          <w:lang w:val="en-US"/>
        </w:rPr>
        <w:t xml:space="preserve">Proses </w:t>
      </w:r>
      <w:r w:rsidRPr="006A5C69">
        <w:rPr>
          <w:rFonts w:ascii="Times New Roman" w:hAnsi="Times New Roman" w:cs="Times New Roman"/>
          <w:i/>
          <w:sz w:val="24"/>
          <w:szCs w:val="24"/>
          <w:lang w:val="en-US"/>
        </w:rPr>
        <w:lastRenderedPageBreak/>
        <w:t xml:space="preserve">(process), </w:t>
      </w:r>
      <w:r w:rsidRPr="006A5C69">
        <w:rPr>
          <w:rFonts w:ascii="Times New Roman" w:hAnsi="Times New Roman" w:cs="Times New Roman"/>
          <w:sz w:val="24"/>
          <w:szCs w:val="24"/>
          <w:lang w:val="en-US"/>
        </w:rPr>
        <w:t xml:space="preserve">Objek </w:t>
      </w:r>
      <w:r w:rsidRPr="006A5C69">
        <w:rPr>
          <w:rFonts w:ascii="Times New Roman" w:hAnsi="Times New Roman" w:cs="Times New Roman"/>
          <w:i/>
          <w:sz w:val="24"/>
          <w:szCs w:val="24"/>
          <w:lang w:val="en-US"/>
        </w:rPr>
        <w:t xml:space="preserve">(object), </w:t>
      </w:r>
      <w:r w:rsidRPr="006A5C69">
        <w:rPr>
          <w:rFonts w:ascii="Times New Roman" w:hAnsi="Times New Roman" w:cs="Times New Roman"/>
          <w:sz w:val="24"/>
          <w:szCs w:val="24"/>
          <w:lang w:val="en-US"/>
        </w:rPr>
        <w:t xml:space="preserve">dan Skema </w:t>
      </w:r>
      <w:r w:rsidRPr="006A5C69">
        <w:rPr>
          <w:rFonts w:ascii="Times New Roman" w:hAnsi="Times New Roman" w:cs="Times New Roman"/>
          <w:i/>
          <w:sz w:val="24"/>
          <w:szCs w:val="24"/>
          <w:lang w:val="en-US"/>
        </w:rPr>
        <w:t>(scheme)</w:t>
      </w:r>
      <w:r w:rsidRPr="006A5C69">
        <w:rPr>
          <w:rFonts w:ascii="Times New Roman" w:hAnsi="Times New Roman" w:cs="Times New Roman"/>
          <w:sz w:val="24"/>
          <w:szCs w:val="24"/>
          <w:lang w:val="en-US"/>
        </w:rPr>
        <w:t xml:space="preserve"> (Mulyono, 2011: 40). Menurut Ed Dubinsky Teori APOS d</w:t>
      </w:r>
      <w:r w:rsidRPr="006A5C69">
        <w:rPr>
          <w:rFonts w:ascii="Times New Roman" w:hAnsi="Times New Roman" w:cs="Times New Roman"/>
          <w:sz w:val="24"/>
          <w:szCs w:val="24"/>
          <w:shd w:val="clear" w:color="auto" w:fill="FFFFFF"/>
        </w:rPr>
        <w:t>apat digunakan sebagai suatu alat analisis untuk mendeskripsikan perkembangan skema seseorang pada suatu topik matematika yang merupakan totalitas dari pengetahuan yang terkait (secara sadar atau tak sadar) terhadap topik tersebut</w:t>
      </w:r>
      <w:r w:rsidRPr="006A5C69">
        <w:rPr>
          <w:rFonts w:ascii="Times New Roman" w:hAnsi="Times New Roman" w:cs="Times New Roman"/>
          <w:sz w:val="24"/>
          <w:szCs w:val="24"/>
          <w:lang w:val="en-US"/>
        </w:rPr>
        <w:t xml:space="preserve"> (Syaiful, 2013: 533)</w:t>
      </w:r>
      <w:r w:rsidRPr="006A5C69">
        <w:rPr>
          <w:rFonts w:ascii="Times New Roman" w:hAnsi="Times New Roman" w:cs="Times New Roman"/>
          <w:sz w:val="24"/>
          <w:szCs w:val="24"/>
          <w:shd w:val="clear" w:color="auto" w:fill="FFFFFF"/>
        </w:rPr>
        <w:t>.</w:t>
      </w:r>
      <w:r w:rsidRPr="006A5C69">
        <w:rPr>
          <w:rFonts w:ascii="Times New Roman" w:hAnsi="Times New Roman" w:cs="Times New Roman"/>
          <w:i/>
          <w:sz w:val="24"/>
          <w:szCs w:val="24"/>
          <w:lang w:val="en-US"/>
        </w:rPr>
        <w:t xml:space="preserve"> </w:t>
      </w:r>
      <w:r w:rsidRPr="006A5C69">
        <w:rPr>
          <w:rFonts w:ascii="Times New Roman" w:hAnsi="Times New Roman" w:cs="Times New Roman"/>
          <w:sz w:val="24"/>
          <w:szCs w:val="24"/>
        </w:rPr>
        <w:t>Lestari (2015: 48)</w:t>
      </w:r>
      <w:r w:rsidRPr="006A5C69">
        <w:rPr>
          <w:rFonts w:ascii="Times New Roman" w:hAnsi="Times New Roman" w:cs="Times New Roman"/>
          <w:sz w:val="24"/>
          <w:szCs w:val="24"/>
          <w:lang w:val="en-US"/>
        </w:rPr>
        <w:t xml:space="preserve"> mengungkapkan</w:t>
      </w:r>
      <w:r w:rsidRPr="006A5C69">
        <w:rPr>
          <w:rFonts w:ascii="Times New Roman" w:hAnsi="Times New Roman" w:cs="Times New Roman"/>
          <w:sz w:val="24"/>
          <w:szCs w:val="24"/>
        </w:rPr>
        <w:t xml:space="preserve"> pada tahap Aksi</w:t>
      </w:r>
      <w:r w:rsidRPr="006A5C69">
        <w:rPr>
          <w:rFonts w:ascii="Times New Roman" w:hAnsi="Times New Roman" w:cs="Times New Roman"/>
          <w:sz w:val="24"/>
          <w:szCs w:val="24"/>
          <w:lang w:val="en-US"/>
        </w:rPr>
        <w:t xml:space="preserve"> </w:t>
      </w:r>
      <w:r w:rsidRPr="006A5C69">
        <w:rPr>
          <w:rFonts w:ascii="Times New Roman" w:hAnsi="Times New Roman" w:cs="Times New Roman"/>
          <w:sz w:val="24"/>
          <w:szCs w:val="24"/>
        </w:rPr>
        <w:t xml:space="preserve">terjadi transformasi objek-objek yang dirasakan individu sebagai sesuatu yang diperlukan, serta instruksi tahap demi tahap bagaimana melakukan operasi. </w:t>
      </w:r>
      <w:r w:rsidRPr="006A5C69">
        <w:rPr>
          <w:rFonts w:ascii="Times New Roman" w:hAnsi="Times New Roman" w:cs="Times New Roman"/>
          <w:sz w:val="24"/>
          <w:szCs w:val="24"/>
          <w:lang w:val="en-US"/>
        </w:rPr>
        <w:t>T</w:t>
      </w:r>
      <w:r w:rsidRPr="006A5C69">
        <w:rPr>
          <w:rFonts w:ascii="Times New Roman" w:hAnsi="Times New Roman" w:cs="Times New Roman"/>
          <w:sz w:val="24"/>
          <w:szCs w:val="24"/>
        </w:rPr>
        <w:t>ahap Proses, yaitu suatu konstruksi mental yang terjadi secara internal ketika seseorang sudah bisa melakukan tingkat aksi secara berulang kali.</w:t>
      </w:r>
      <w:r w:rsidRPr="006A5C69">
        <w:rPr>
          <w:rFonts w:ascii="Times New Roman" w:hAnsi="Times New Roman" w:cs="Times New Roman"/>
          <w:sz w:val="24"/>
          <w:szCs w:val="24"/>
          <w:lang w:val="en-US"/>
        </w:rPr>
        <w:t xml:space="preserve"> T</w:t>
      </w:r>
      <w:r w:rsidRPr="006A5C69">
        <w:rPr>
          <w:rFonts w:ascii="Times New Roman" w:hAnsi="Times New Roman" w:cs="Times New Roman"/>
          <w:sz w:val="24"/>
          <w:szCs w:val="24"/>
        </w:rPr>
        <w:t xml:space="preserve">ahap objek, dapat diartikan sebagai sesuatu yang dihasilkan dari pengkonstuksian mental yang telah dilakukan pada tahap proses. Skema, yaitu kumpulan aksi, proses, dan objek yang dirangkum menjadi sebuah skema. </w:t>
      </w:r>
    </w:p>
    <w:p w:rsidR="00AD5330" w:rsidRPr="006A5C69" w:rsidRDefault="00450FE7">
      <w:pPr>
        <w:spacing w:line="360" w:lineRule="auto"/>
        <w:ind w:firstLine="426"/>
        <w:jc w:val="both"/>
        <w:rPr>
          <w:rFonts w:ascii="Times New Roman" w:hAnsi="Times New Roman" w:cs="Times New Roman"/>
          <w:sz w:val="24"/>
          <w:szCs w:val="24"/>
          <w:lang w:val="en-US" w:eastAsia="id-ID"/>
        </w:rPr>
      </w:pPr>
      <w:r w:rsidRPr="006A5C69">
        <w:rPr>
          <w:rFonts w:ascii="Times New Roman" w:hAnsi="Times New Roman" w:cs="Times New Roman"/>
          <w:sz w:val="23"/>
          <w:szCs w:val="23"/>
          <w:lang w:val="en-US"/>
        </w:rPr>
        <w:t xml:space="preserve">Dari kajian penelitian tersebut berarti </w:t>
      </w:r>
      <w:r w:rsidRPr="006A5C69">
        <w:rPr>
          <w:rFonts w:ascii="Times New Roman" w:hAnsi="Times New Roman" w:cs="Times New Roman"/>
          <w:sz w:val="24"/>
          <w:szCs w:val="24"/>
          <w:lang w:val="en-US"/>
        </w:rPr>
        <w:t>p</w:t>
      </w:r>
      <w:r w:rsidRPr="006A5C69">
        <w:rPr>
          <w:rFonts w:ascii="Times New Roman" w:hAnsi="Times New Roman" w:cs="Times New Roman"/>
          <w:sz w:val="24"/>
          <w:szCs w:val="24"/>
        </w:rPr>
        <w:t>ada tahap aksi,</w:t>
      </w:r>
      <w:r w:rsidRPr="006A5C69">
        <w:rPr>
          <w:rFonts w:ascii="Times New Roman" w:hAnsi="Times New Roman" w:cs="Times New Roman"/>
          <w:sz w:val="24"/>
          <w:szCs w:val="24"/>
          <w:lang w:val="en-US"/>
        </w:rPr>
        <w:t xml:space="preserve"> siswa mencari </w:t>
      </w:r>
      <w:proofErr w:type="gramStart"/>
      <w:r w:rsidRPr="006A5C69">
        <w:rPr>
          <w:rFonts w:ascii="Times New Roman" w:hAnsi="Times New Roman" w:cs="Times New Roman"/>
          <w:sz w:val="24"/>
          <w:szCs w:val="24"/>
          <w:lang w:val="en-US"/>
        </w:rPr>
        <w:t>apa</w:t>
      </w:r>
      <w:proofErr w:type="gramEnd"/>
      <w:r w:rsidRPr="006A5C69">
        <w:rPr>
          <w:rFonts w:ascii="Times New Roman" w:hAnsi="Times New Roman" w:cs="Times New Roman"/>
          <w:sz w:val="24"/>
          <w:szCs w:val="24"/>
          <w:lang w:val="en-US"/>
        </w:rPr>
        <w:t xml:space="preserve"> yang diketahui dan apa permasalahan yang terjadi, kemudian </w:t>
      </w:r>
      <w:r w:rsidRPr="006A5C69">
        <w:rPr>
          <w:rFonts w:ascii="Times New Roman" w:hAnsi="Times New Roman" w:cs="Times New Roman"/>
          <w:sz w:val="24"/>
          <w:szCs w:val="24"/>
          <w:lang w:val="en-US" w:eastAsia="id-ID"/>
        </w:rPr>
        <w:t>saat menghadapi suatu permasalahan siswa berusaha menghubungkannya dengan pengetahuan yang telah dimiliki sebelumnya</w:t>
      </w:r>
      <w:r w:rsidRPr="006A5C69">
        <w:rPr>
          <w:rFonts w:ascii="Times New Roman" w:hAnsi="Times New Roman" w:cs="Times New Roman"/>
          <w:sz w:val="24"/>
          <w:szCs w:val="24"/>
          <w:lang w:val="en-US"/>
        </w:rPr>
        <w:t xml:space="preserve">. </w:t>
      </w:r>
      <w:r w:rsidRPr="006A5C69">
        <w:rPr>
          <w:rFonts w:ascii="Times New Roman" w:hAnsi="Times New Roman" w:cs="Times New Roman"/>
          <w:sz w:val="24"/>
          <w:szCs w:val="24"/>
        </w:rPr>
        <w:t>Setelah aksi dilakukan</w:t>
      </w:r>
      <w:r w:rsidRPr="006A5C69">
        <w:rPr>
          <w:rFonts w:ascii="Times New Roman" w:hAnsi="Times New Roman" w:cs="Times New Roman"/>
          <w:sz w:val="24"/>
          <w:szCs w:val="24"/>
          <w:lang w:val="en-US"/>
        </w:rPr>
        <w:t>, selanjutnya</w:t>
      </w:r>
      <w:r w:rsidRPr="006A5C69">
        <w:rPr>
          <w:rFonts w:ascii="Times New Roman" w:hAnsi="Times New Roman" w:cs="Times New Roman"/>
          <w:sz w:val="24"/>
          <w:szCs w:val="24"/>
        </w:rPr>
        <w:t xml:space="preserve"> siswa </w:t>
      </w:r>
      <w:r w:rsidRPr="006A5C69">
        <w:rPr>
          <w:rFonts w:ascii="Times New Roman" w:hAnsi="Times New Roman" w:cs="Times New Roman"/>
          <w:sz w:val="24"/>
          <w:szCs w:val="24"/>
          <w:lang w:val="en-US"/>
        </w:rPr>
        <w:t>dapat</w:t>
      </w:r>
      <w:r w:rsidRPr="006A5C69">
        <w:rPr>
          <w:rFonts w:ascii="Times New Roman" w:hAnsi="Times New Roman" w:cs="Times New Roman"/>
          <w:sz w:val="24"/>
          <w:szCs w:val="24"/>
        </w:rPr>
        <w:t xml:space="preserve"> menentukan </w:t>
      </w:r>
      <w:r w:rsidRPr="006A5C69">
        <w:rPr>
          <w:rFonts w:ascii="Times New Roman" w:hAnsi="Times New Roman" w:cs="Times New Roman"/>
          <w:sz w:val="24"/>
          <w:szCs w:val="24"/>
          <w:lang w:val="en-US"/>
        </w:rPr>
        <w:t>strategi</w:t>
      </w:r>
      <w:r w:rsidRPr="006A5C69">
        <w:rPr>
          <w:rFonts w:ascii="Times New Roman" w:hAnsi="Times New Roman" w:cs="Times New Roman"/>
          <w:sz w:val="24"/>
          <w:szCs w:val="24"/>
        </w:rPr>
        <w:t xml:space="preserve"> yang paling tepat untuk digunakan dalam menyelesaikan permasalahan</w:t>
      </w:r>
      <w:r w:rsidRPr="006A5C69">
        <w:rPr>
          <w:rFonts w:ascii="Times New Roman" w:hAnsi="Times New Roman" w:cs="Times New Roman"/>
          <w:sz w:val="24"/>
          <w:szCs w:val="24"/>
          <w:lang w:val="en-US"/>
        </w:rPr>
        <w:t xml:space="preserve"> tersebut</w:t>
      </w:r>
      <w:r w:rsidRPr="006A5C69">
        <w:rPr>
          <w:rFonts w:ascii="Times New Roman" w:hAnsi="Times New Roman" w:cs="Times New Roman"/>
          <w:sz w:val="24"/>
          <w:szCs w:val="24"/>
        </w:rPr>
        <w:t>.</w:t>
      </w:r>
      <w:r w:rsidRPr="006A5C69">
        <w:rPr>
          <w:rFonts w:ascii="Times New Roman" w:hAnsi="Times New Roman" w:cs="Times New Roman"/>
          <w:sz w:val="24"/>
          <w:szCs w:val="24"/>
          <w:lang w:val="en-US" w:eastAsia="id-ID"/>
        </w:rPr>
        <w:t xml:space="preserve"> Proses </w:t>
      </w:r>
      <w:proofErr w:type="gramStart"/>
      <w:r w:rsidR="009B405A" w:rsidRPr="006A5C69">
        <w:rPr>
          <w:rFonts w:ascii="Times New Roman" w:hAnsi="Times New Roman" w:cs="Times New Roman"/>
          <w:sz w:val="24"/>
          <w:szCs w:val="24"/>
          <w:lang w:val="en-US" w:eastAsia="id-ID"/>
        </w:rPr>
        <w:t>akan</w:t>
      </w:r>
      <w:proofErr w:type="gramEnd"/>
      <w:r w:rsidRPr="006A5C69">
        <w:rPr>
          <w:rFonts w:ascii="Times New Roman" w:hAnsi="Times New Roman" w:cs="Times New Roman"/>
          <w:sz w:val="24"/>
          <w:szCs w:val="24"/>
          <w:lang w:val="en-US" w:eastAsia="id-ID"/>
        </w:rPr>
        <w:t xml:space="preserve"> </w:t>
      </w:r>
      <w:r w:rsidRPr="006A5C69">
        <w:rPr>
          <w:rFonts w:ascii="Times New Roman" w:hAnsi="Times New Roman" w:cs="Times New Roman"/>
          <w:sz w:val="24"/>
          <w:szCs w:val="24"/>
          <w:lang w:val="en-US" w:eastAsia="id-ID"/>
        </w:rPr>
        <w:lastRenderedPageBreak/>
        <w:t xml:space="preserve">dibentuk dari proses lainnya melalui pengaitan antar proses. </w:t>
      </w:r>
      <w:r w:rsidRPr="006A5C69">
        <w:rPr>
          <w:rFonts w:ascii="Times New Roman" w:hAnsi="Times New Roman" w:cs="Times New Roman"/>
          <w:sz w:val="24"/>
          <w:szCs w:val="24"/>
        </w:rPr>
        <w:t xml:space="preserve">Pada </w:t>
      </w:r>
      <w:r w:rsidRPr="006A5C69">
        <w:rPr>
          <w:rFonts w:ascii="Times New Roman" w:hAnsi="Times New Roman" w:cs="Times New Roman"/>
          <w:sz w:val="24"/>
          <w:szCs w:val="24"/>
          <w:lang w:val="en-US"/>
        </w:rPr>
        <w:t>tahap objek,</w:t>
      </w:r>
      <w:r w:rsidRPr="006A5C69">
        <w:rPr>
          <w:rFonts w:ascii="Times New Roman" w:hAnsi="Times New Roman" w:cs="Times New Roman"/>
          <w:sz w:val="24"/>
          <w:szCs w:val="24"/>
        </w:rPr>
        <w:t xml:space="preserve"> siswa mampu mengaitkan permasalahan dengan konsep dan dapat menjelaskan beberapa f</w:t>
      </w:r>
      <w:r w:rsidRPr="006A5C69">
        <w:rPr>
          <w:rFonts w:ascii="Times New Roman" w:hAnsi="Times New Roman" w:cs="Times New Roman"/>
          <w:sz w:val="24"/>
          <w:szCs w:val="24"/>
          <w:lang w:val="en-US"/>
        </w:rPr>
        <w:t>a</w:t>
      </w:r>
      <w:r w:rsidRPr="006A5C69">
        <w:rPr>
          <w:rFonts w:ascii="Times New Roman" w:hAnsi="Times New Roman" w:cs="Times New Roman"/>
          <w:sz w:val="24"/>
          <w:szCs w:val="24"/>
        </w:rPr>
        <w:t>kta merupakan akibat dari fakta yang lain</w:t>
      </w:r>
      <w:r w:rsidRPr="006A5C69">
        <w:rPr>
          <w:rFonts w:ascii="Times New Roman" w:hAnsi="Times New Roman" w:cs="Times New Roman"/>
          <w:sz w:val="24"/>
          <w:szCs w:val="24"/>
          <w:lang w:val="en-US"/>
        </w:rPr>
        <w:t xml:space="preserve">. Pada </w:t>
      </w:r>
      <w:r w:rsidRPr="006A5C69">
        <w:rPr>
          <w:rFonts w:ascii="Times New Roman" w:hAnsi="Times New Roman" w:cs="Times New Roman"/>
          <w:sz w:val="24"/>
          <w:szCs w:val="24"/>
        </w:rPr>
        <w:t>tahap skem</w:t>
      </w:r>
      <w:r w:rsidRPr="006A5C69">
        <w:rPr>
          <w:rFonts w:ascii="Times New Roman" w:hAnsi="Times New Roman" w:cs="Times New Roman"/>
          <w:sz w:val="24"/>
          <w:szCs w:val="24"/>
          <w:lang w:val="en-US"/>
        </w:rPr>
        <w:t>a</w:t>
      </w:r>
      <w:r w:rsidRPr="006A5C69">
        <w:rPr>
          <w:rFonts w:ascii="Times New Roman" w:hAnsi="Times New Roman" w:cs="Times New Roman"/>
          <w:sz w:val="24"/>
          <w:szCs w:val="24"/>
        </w:rPr>
        <w:t>, siswa dapat menghubungkan dan memahami h</w:t>
      </w:r>
      <w:r w:rsidRPr="006A5C69">
        <w:rPr>
          <w:rFonts w:ascii="Times New Roman" w:hAnsi="Times New Roman" w:cs="Times New Roman"/>
          <w:sz w:val="24"/>
          <w:szCs w:val="24"/>
          <w:lang w:val="en-US"/>
        </w:rPr>
        <w:t>u</w:t>
      </w:r>
      <w:r w:rsidRPr="006A5C69">
        <w:rPr>
          <w:rFonts w:ascii="Times New Roman" w:hAnsi="Times New Roman" w:cs="Times New Roman"/>
          <w:sz w:val="24"/>
          <w:szCs w:val="24"/>
        </w:rPr>
        <w:t>bungan antara aksi, proses, objek dan sifa</w:t>
      </w:r>
      <w:r w:rsidRPr="006A5C69">
        <w:rPr>
          <w:rFonts w:ascii="Times New Roman" w:hAnsi="Times New Roman" w:cs="Times New Roman"/>
          <w:sz w:val="24"/>
          <w:szCs w:val="24"/>
          <w:lang w:val="en-US"/>
        </w:rPr>
        <w:t>t-</w:t>
      </w:r>
      <w:r w:rsidRPr="006A5C69">
        <w:rPr>
          <w:rFonts w:ascii="Times New Roman" w:hAnsi="Times New Roman" w:cs="Times New Roman"/>
          <w:sz w:val="24"/>
          <w:szCs w:val="24"/>
        </w:rPr>
        <w:t xml:space="preserve">sifat lain yang telah dipahaminya. </w:t>
      </w:r>
      <w:r w:rsidRPr="006A5C69">
        <w:rPr>
          <w:rFonts w:ascii="Times New Roman" w:hAnsi="Times New Roman" w:cs="Times New Roman"/>
          <w:sz w:val="24"/>
          <w:szCs w:val="24"/>
          <w:lang w:val="en-US"/>
        </w:rPr>
        <w:t>(Winingsih, 2018: 18).</w:t>
      </w:r>
    </w:p>
    <w:p w:rsidR="00AD5330" w:rsidRPr="006A5C69" w:rsidRDefault="00450FE7">
      <w:pPr>
        <w:spacing w:line="360" w:lineRule="auto"/>
        <w:ind w:firstLine="426"/>
        <w:jc w:val="both"/>
        <w:rPr>
          <w:rFonts w:ascii="Times New Roman" w:hAnsi="Times New Roman" w:cs="Times New Roman"/>
          <w:b/>
          <w:bCs/>
          <w:sz w:val="24"/>
          <w:szCs w:val="24"/>
          <w:lang w:val="en-US"/>
        </w:rPr>
      </w:pPr>
      <w:r w:rsidRPr="006A5C69">
        <w:rPr>
          <w:rFonts w:ascii="Times New Roman" w:hAnsi="Times New Roman" w:cs="Times New Roman"/>
          <w:sz w:val="24"/>
          <w:szCs w:val="24"/>
          <w:lang w:val="en-US"/>
        </w:rPr>
        <w:t xml:space="preserve">Kemampuan pemecahan masalah ini menjadi tantangan bagi setiap guru. Terutama jika pembelajaran tidak dapat dilakukan dengan tatap muka secara langsung. Dengan keadaan saat ini, dimana Indonesia sedang mengalami wabah virus Covid-19, maka berdasarkan </w:t>
      </w:r>
      <w:r w:rsidRPr="006A5C69">
        <w:rPr>
          <w:rFonts w:ascii="Times New Roman" w:hAnsi="Times New Roman" w:cs="Times New Roman"/>
          <w:lang w:val="en-US"/>
        </w:rPr>
        <w:t>S</w:t>
      </w:r>
      <w:r w:rsidRPr="006A5C69">
        <w:rPr>
          <w:rFonts w:ascii="Times New Roman" w:hAnsi="Times New Roman" w:cs="Times New Roman"/>
          <w:shd w:val="clear" w:color="auto" w:fill="FFFFFF"/>
        </w:rPr>
        <w:t xml:space="preserve">urat </w:t>
      </w:r>
      <w:r w:rsidRPr="006A5C69">
        <w:rPr>
          <w:rFonts w:ascii="Times New Roman" w:hAnsi="Times New Roman" w:cs="Times New Roman"/>
          <w:sz w:val="24"/>
          <w:szCs w:val="24"/>
          <w:shd w:val="clear" w:color="auto" w:fill="FFFFFF"/>
        </w:rPr>
        <w:t xml:space="preserve">Edaran Nomor 4 Tahun 2020 tentang Pelaksanaan Pendidikan Dalam Masa Darurat Coronavirus Disease (Covid-19), dan </w:t>
      </w:r>
      <w:r w:rsidRPr="006A5C69">
        <w:rPr>
          <w:rFonts w:ascii="Times New Roman" w:hAnsi="Times New Roman" w:cs="Times New Roman"/>
          <w:sz w:val="24"/>
          <w:szCs w:val="24"/>
          <w:lang w:val="en-US"/>
        </w:rPr>
        <w:t>S</w:t>
      </w:r>
      <w:r w:rsidRPr="006A5C69">
        <w:rPr>
          <w:rFonts w:ascii="Times New Roman" w:hAnsi="Times New Roman" w:cs="Times New Roman"/>
          <w:sz w:val="24"/>
          <w:szCs w:val="24"/>
          <w:shd w:val="clear" w:color="auto" w:fill="FFFFFF"/>
        </w:rPr>
        <w:t xml:space="preserve">urat Edaran Nomor </w:t>
      </w:r>
      <w:r w:rsidRPr="006A5C69">
        <w:rPr>
          <w:rFonts w:ascii="Times New Roman" w:hAnsi="Times New Roman" w:cs="Times New Roman"/>
          <w:sz w:val="24"/>
          <w:szCs w:val="24"/>
          <w:shd w:val="clear" w:color="auto" w:fill="FFFFFF"/>
          <w:lang w:val="en-US"/>
        </w:rPr>
        <w:t>15</w:t>
      </w:r>
      <w:r w:rsidRPr="006A5C69">
        <w:rPr>
          <w:rFonts w:ascii="Times New Roman" w:hAnsi="Times New Roman" w:cs="Times New Roman"/>
          <w:sz w:val="24"/>
          <w:szCs w:val="24"/>
          <w:shd w:val="clear" w:color="auto" w:fill="FFFFFF"/>
        </w:rPr>
        <w:t xml:space="preserve"> Tahun 2020</w:t>
      </w:r>
      <w:r w:rsidRPr="006A5C69">
        <w:rPr>
          <w:rFonts w:ascii="Times New Roman" w:hAnsi="Times New Roman" w:cs="Times New Roman"/>
          <w:sz w:val="24"/>
          <w:szCs w:val="24"/>
          <w:shd w:val="clear" w:color="auto" w:fill="FFFFFF"/>
          <w:lang w:val="en-US"/>
        </w:rPr>
        <w:t xml:space="preserve"> </w:t>
      </w:r>
      <w:r w:rsidRPr="006A5C69">
        <w:rPr>
          <w:rFonts w:ascii="Times New Roman" w:hAnsi="Times New Roman" w:cs="Times New Roman"/>
          <w:sz w:val="24"/>
          <w:szCs w:val="24"/>
          <w:shd w:val="clear" w:color="auto" w:fill="FFFFFF"/>
        </w:rPr>
        <w:t>tentang Pembelajaran secara Daring dan Bekerja dari Rumah dalam Rangka Pencegahan Penyebaran Corona Virus Disease (COVID- 19</w:t>
      </w:r>
      <w:r w:rsidRPr="006A5C69">
        <w:rPr>
          <w:rFonts w:ascii="Times New Roman" w:hAnsi="Times New Roman" w:cs="Times New Roman"/>
          <w:sz w:val="24"/>
          <w:szCs w:val="24"/>
          <w:lang w:val="en-US"/>
        </w:rPr>
        <w:t xml:space="preserve">), bahwa pemerintah </w:t>
      </w:r>
      <w:r w:rsidRPr="006A5C69">
        <w:rPr>
          <w:rFonts w:ascii="Times New Roman" w:hAnsi="Times New Roman" w:cs="Times New Roman"/>
          <w:sz w:val="24"/>
          <w:szCs w:val="24"/>
        </w:rPr>
        <w:t xml:space="preserve">telah menutup akses pembelajaran tatap muka sejak 16 Maret 2020 untuk mengurangi </w:t>
      </w:r>
      <w:r w:rsidRPr="006A5C69">
        <w:rPr>
          <w:rFonts w:ascii="Times New Roman" w:hAnsi="Times New Roman" w:cs="Times New Roman"/>
          <w:sz w:val="24"/>
          <w:szCs w:val="24"/>
          <w:lang w:val="en-US"/>
        </w:rPr>
        <w:t xml:space="preserve">jumlah </w:t>
      </w:r>
      <w:r w:rsidRPr="006A5C69">
        <w:rPr>
          <w:rFonts w:ascii="Times New Roman" w:hAnsi="Times New Roman" w:cs="Times New Roman"/>
          <w:sz w:val="24"/>
          <w:szCs w:val="24"/>
        </w:rPr>
        <w:t xml:space="preserve">penyebaran virus </w:t>
      </w:r>
      <w:r w:rsidRPr="006A5C69">
        <w:rPr>
          <w:rFonts w:ascii="Times New Roman" w:hAnsi="Times New Roman" w:cs="Times New Roman"/>
          <w:sz w:val="24"/>
          <w:szCs w:val="24"/>
          <w:lang w:val="en-US"/>
        </w:rPr>
        <w:t xml:space="preserve">Covid-19. Sehingga </w:t>
      </w:r>
      <w:r w:rsidRPr="006A5C69">
        <w:rPr>
          <w:rFonts w:ascii="Times New Roman" w:hAnsi="Times New Roman" w:cs="Times New Roman"/>
          <w:sz w:val="24"/>
          <w:szCs w:val="24"/>
        </w:rPr>
        <w:t xml:space="preserve">seluruh kegiatan pembelajaran </w:t>
      </w:r>
      <w:r w:rsidRPr="006A5C69">
        <w:rPr>
          <w:rFonts w:ascii="Times New Roman" w:hAnsi="Times New Roman" w:cs="Times New Roman"/>
          <w:sz w:val="24"/>
          <w:szCs w:val="24"/>
          <w:lang w:val="en-US"/>
        </w:rPr>
        <w:t xml:space="preserve">dialihkan </w:t>
      </w:r>
      <w:r w:rsidRPr="006A5C69">
        <w:rPr>
          <w:rFonts w:ascii="Times New Roman" w:hAnsi="Times New Roman" w:cs="Times New Roman"/>
          <w:sz w:val="24"/>
          <w:szCs w:val="24"/>
        </w:rPr>
        <w:t>menjadi pembelajaran jarak jauh dengan guru dan siswa berada di rumah masing-masing</w:t>
      </w:r>
      <w:r w:rsidRPr="006A5C69">
        <w:rPr>
          <w:rFonts w:ascii="Times New Roman" w:hAnsi="Times New Roman" w:cs="Times New Roman"/>
          <w:sz w:val="24"/>
          <w:szCs w:val="24"/>
          <w:lang w:val="en-US"/>
        </w:rPr>
        <w:t xml:space="preserve">. </w:t>
      </w:r>
    </w:p>
    <w:p w:rsidR="00AD5330" w:rsidRPr="006A5C69" w:rsidRDefault="005C57F0">
      <w:pPr>
        <w:spacing w:line="360" w:lineRule="auto"/>
        <w:ind w:firstLine="426"/>
        <w:jc w:val="both"/>
        <w:rPr>
          <w:rFonts w:ascii="Times New Roman" w:hAnsi="Times New Roman" w:cs="Times New Roman"/>
          <w:b/>
          <w:bCs/>
          <w:sz w:val="24"/>
          <w:szCs w:val="24"/>
          <w:lang w:val="en-US"/>
        </w:rPr>
      </w:pPr>
      <w:r w:rsidRPr="006A5C69">
        <w:rPr>
          <w:rFonts w:ascii="Times New Roman" w:hAnsi="Times New Roman" w:cs="Times New Roman"/>
          <w:sz w:val="24"/>
          <w:szCs w:val="24"/>
          <w:lang w:val="en-US"/>
        </w:rPr>
        <w:t xml:space="preserve"> </w:t>
      </w:r>
      <w:r w:rsidR="00450FE7" w:rsidRPr="006A5C69">
        <w:rPr>
          <w:rFonts w:ascii="Times New Roman" w:hAnsi="Times New Roman" w:cs="Times New Roman"/>
          <w:sz w:val="24"/>
          <w:szCs w:val="24"/>
          <w:lang w:val="en-US"/>
        </w:rPr>
        <w:t xml:space="preserve">Pembelajaran jarak jauh ini dilakukan secara </w:t>
      </w:r>
      <w:r w:rsidR="00450FE7" w:rsidRPr="006A5C69">
        <w:rPr>
          <w:rFonts w:ascii="Times New Roman" w:hAnsi="Times New Roman" w:cs="Times New Roman"/>
          <w:i/>
          <w:sz w:val="24"/>
          <w:szCs w:val="24"/>
          <w:lang w:val="en-US"/>
        </w:rPr>
        <w:t>online</w:t>
      </w:r>
      <w:r w:rsidR="00450FE7" w:rsidRPr="006A5C69">
        <w:rPr>
          <w:rFonts w:ascii="Times New Roman" w:hAnsi="Times New Roman" w:cs="Times New Roman"/>
          <w:sz w:val="24"/>
          <w:szCs w:val="24"/>
          <w:lang w:val="en-US"/>
        </w:rPr>
        <w:t xml:space="preserve"> dengan memanfaatkan </w:t>
      </w:r>
      <w:r w:rsidR="00450FE7" w:rsidRPr="006A5C69">
        <w:rPr>
          <w:rFonts w:ascii="Times New Roman" w:hAnsi="Times New Roman" w:cs="Times New Roman"/>
          <w:i/>
          <w:sz w:val="24"/>
          <w:szCs w:val="24"/>
          <w:lang w:val="en-US"/>
        </w:rPr>
        <w:t>e-</w:t>
      </w:r>
      <w:r w:rsidR="00450FE7" w:rsidRPr="006A5C69">
        <w:rPr>
          <w:rFonts w:ascii="Times New Roman" w:hAnsi="Times New Roman" w:cs="Times New Roman"/>
          <w:i/>
          <w:sz w:val="24"/>
          <w:szCs w:val="24"/>
          <w:lang w:val="en-US"/>
        </w:rPr>
        <w:lastRenderedPageBreak/>
        <w:t>learning</w:t>
      </w:r>
      <w:r w:rsidR="00450FE7" w:rsidRPr="006A5C69">
        <w:rPr>
          <w:rFonts w:ascii="Times New Roman" w:hAnsi="Times New Roman" w:cs="Times New Roman"/>
          <w:sz w:val="24"/>
          <w:szCs w:val="24"/>
          <w:lang w:val="en-US"/>
        </w:rPr>
        <w:t xml:space="preserve">. </w:t>
      </w:r>
      <w:r w:rsidR="00450FE7" w:rsidRPr="006A5C69">
        <w:rPr>
          <w:rFonts w:ascii="Times New Roman" w:hAnsi="Times New Roman" w:cs="Times New Roman"/>
          <w:sz w:val="24"/>
          <w:szCs w:val="24"/>
          <w:lang w:val="en-US" w:eastAsia="id-ID"/>
        </w:rPr>
        <w:t xml:space="preserve">Permasalahan yang dihadapi siswa saat ini adalah pada tingkat kesiapan siswa dalam melaksanakan pembelajaran secara </w:t>
      </w:r>
      <w:r w:rsidR="00450FE7" w:rsidRPr="006A5C69">
        <w:rPr>
          <w:rFonts w:ascii="Times New Roman" w:hAnsi="Times New Roman" w:cs="Times New Roman"/>
          <w:i/>
          <w:sz w:val="24"/>
          <w:szCs w:val="24"/>
          <w:lang w:val="en-US" w:eastAsia="id-ID"/>
        </w:rPr>
        <w:t>online</w:t>
      </w:r>
      <w:r w:rsidR="00450FE7" w:rsidRPr="006A5C69">
        <w:rPr>
          <w:rFonts w:ascii="Times New Roman" w:hAnsi="Times New Roman" w:cs="Times New Roman"/>
          <w:sz w:val="24"/>
          <w:szCs w:val="24"/>
          <w:lang w:val="en-US" w:eastAsia="id-ID"/>
        </w:rPr>
        <w:t xml:space="preserve">. Siswa harus belajar secara mandiri dan menggunakan ketrampilannya untuk mengolah materi yang diberikan oleh guru di rumah dengan bimbingan orang tua. Tentunya siswa memiliki kemampuan pemahaman yang tidak sama dengan siswa lain dan begitu juga dengan kemampuan pemecahan masalah. Pembelajaran online merupakan pengalaman yang baru bagi siswa dan guru. </w:t>
      </w:r>
      <w:r w:rsidR="00450FE7" w:rsidRPr="006A5C69">
        <w:rPr>
          <w:rFonts w:ascii="Times New Roman" w:hAnsi="Times New Roman" w:cs="Times New Roman"/>
          <w:sz w:val="24"/>
          <w:szCs w:val="24"/>
          <w:lang w:val="en-US"/>
        </w:rPr>
        <w:t xml:space="preserve">Dengan pengalaman baru ini, peneliti ingin menganalisis kemampuan pemecahan masalah siswa menggunakan teori APOS apabila pembelajaran dilaksanakan dari rumah. Dengan teori APOS peneliti ingin melihat ketrampilan siswa dalam memecahkan masalah secara mandiri di rumah. </w:t>
      </w:r>
    </w:p>
    <w:p w:rsidR="00AD5330" w:rsidRPr="006A5C69" w:rsidRDefault="00450FE7">
      <w:pPr>
        <w:spacing w:after="0" w:line="360" w:lineRule="auto"/>
        <w:rPr>
          <w:rFonts w:ascii="Times New Roman" w:hAnsi="Times New Roman" w:cs="Times New Roman"/>
          <w:b/>
          <w:sz w:val="24"/>
          <w:szCs w:val="24"/>
          <w:lang w:val="en-US" w:eastAsia="id-ID"/>
        </w:rPr>
      </w:pPr>
      <w:r w:rsidRPr="006A5C69">
        <w:rPr>
          <w:rFonts w:ascii="Times New Roman" w:hAnsi="Times New Roman" w:cs="Times New Roman"/>
          <w:b/>
          <w:sz w:val="24"/>
          <w:szCs w:val="24"/>
          <w:lang w:val="en-US" w:eastAsia="id-ID"/>
        </w:rPr>
        <w:t>METODE PENELITIAN</w:t>
      </w:r>
    </w:p>
    <w:p w:rsidR="00AD5330" w:rsidRDefault="00450FE7" w:rsidP="00AE2617">
      <w:pPr>
        <w:spacing w:after="0" w:line="360" w:lineRule="auto"/>
        <w:ind w:right="-1" w:firstLine="567"/>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masalah yang diteliti, maka penelitian ini dapat digolongkan ke dalam penelitian kualitatif. Tujuan dari penelitian ini adalah untuk mendeskripsikan atau menggambarkan analisis kemampuan pemecahan masalah siswa berdasarkan teori APOS </w:t>
      </w:r>
      <w:r w:rsidRPr="006A5C69">
        <w:rPr>
          <w:rFonts w:ascii="Times New Roman" w:hAnsi="Times New Roman" w:cs="Times New Roman"/>
          <w:sz w:val="24"/>
          <w:szCs w:val="24"/>
        </w:rPr>
        <w:t>saat diterapkan program belajar d</w:t>
      </w:r>
      <w:r w:rsidRPr="006A5C69">
        <w:rPr>
          <w:rFonts w:ascii="Times New Roman" w:hAnsi="Times New Roman" w:cs="Times New Roman"/>
          <w:sz w:val="24"/>
          <w:szCs w:val="24"/>
          <w:lang w:val="en-US"/>
        </w:rPr>
        <w:t>a</w:t>
      </w:r>
      <w:r w:rsidRPr="006A5C69">
        <w:rPr>
          <w:rFonts w:ascii="Times New Roman" w:hAnsi="Times New Roman" w:cs="Times New Roman"/>
          <w:sz w:val="24"/>
          <w:szCs w:val="24"/>
        </w:rPr>
        <w:t>r</w:t>
      </w:r>
      <w:r w:rsidRPr="006A5C69">
        <w:rPr>
          <w:rFonts w:ascii="Times New Roman" w:hAnsi="Times New Roman" w:cs="Times New Roman"/>
          <w:sz w:val="24"/>
          <w:szCs w:val="24"/>
          <w:lang w:val="en-US"/>
        </w:rPr>
        <w:t>i</w:t>
      </w:r>
      <w:r w:rsidRPr="006A5C69">
        <w:rPr>
          <w:rFonts w:ascii="Times New Roman" w:hAnsi="Times New Roman" w:cs="Times New Roman"/>
          <w:sz w:val="24"/>
          <w:szCs w:val="24"/>
        </w:rPr>
        <w:t xml:space="preserve"> rumah</w:t>
      </w:r>
      <w:r w:rsidRPr="006A5C69">
        <w:rPr>
          <w:rFonts w:ascii="Times New Roman" w:hAnsi="Times New Roman" w:cs="Times New Roman"/>
          <w:sz w:val="24"/>
          <w:szCs w:val="24"/>
          <w:lang w:val="en-US" w:eastAsia="id-ID"/>
        </w:rPr>
        <w:t xml:space="preserve">. Subjek penelitian yaitu siswa kelas VII F SMP Negeri 1 Kec. Kauman. </w:t>
      </w:r>
      <w:r w:rsidRPr="00EB690F">
        <w:rPr>
          <w:rFonts w:ascii="Times New Roman" w:hAnsi="Times New Roman" w:cs="Times New Roman"/>
          <w:sz w:val="24"/>
          <w:szCs w:val="24"/>
          <w:lang w:val="en-US" w:eastAsia="id-ID"/>
        </w:rPr>
        <w:t>Subjek dipilih sebanyak 3 siswa yang dinilai memiliki kemampuan tinggi, kemampuan sedang, dan kemampuan rendah.</w:t>
      </w:r>
      <w:r w:rsidRPr="006A5C69">
        <w:rPr>
          <w:rFonts w:ascii="Times New Roman" w:hAnsi="Times New Roman" w:cs="Times New Roman"/>
          <w:sz w:val="24"/>
          <w:szCs w:val="24"/>
          <w:lang w:val="en-US" w:eastAsia="id-ID"/>
        </w:rPr>
        <w:t xml:space="preserve"> Instrumen yang digunakan merupakan tugas siswa selama pembelajaran di rumah yang </w:t>
      </w:r>
      <w:r w:rsidRPr="006A5C69">
        <w:rPr>
          <w:rFonts w:ascii="Times New Roman" w:hAnsi="Times New Roman" w:cs="Times New Roman"/>
          <w:sz w:val="24"/>
          <w:szCs w:val="24"/>
          <w:lang w:val="en-US" w:eastAsia="id-ID"/>
        </w:rPr>
        <w:lastRenderedPageBreak/>
        <w:t>diberikan oleh gu</w:t>
      </w:r>
      <w:r w:rsidR="0061471B" w:rsidRPr="006A5C69">
        <w:rPr>
          <w:rFonts w:ascii="Times New Roman" w:hAnsi="Times New Roman" w:cs="Times New Roman"/>
          <w:sz w:val="24"/>
          <w:szCs w:val="24"/>
          <w:lang w:val="en-US" w:eastAsia="id-ID"/>
        </w:rPr>
        <w:t>ru matematika. Adapun instrumen</w:t>
      </w:r>
      <w:r w:rsidRPr="006A5C69">
        <w:rPr>
          <w:rFonts w:ascii="Times New Roman" w:hAnsi="Times New Roman" w:cs="Times New Roman"/>
          <w:sz w:val="24"/>
          <w:szCs w:val="24"/>
          <w:lang w:val="en-US" w:eastAsia="id-ID"/>
        </w:rPr>
        <w:t xml:space="preserve"> soal y</w:t>
      </w:r>
      <w:r w:rsidR="00D43851">
        <w:rPr>
          <w:rFonts w:ascii="Times New Roman" w:hAnsi="Times New Roman" w:cs="Times New Roman"/>
          <w:sz w:val="24"/>
          <w:szCs w:val="24"/>
          <w:lang w:val="en-US" w:eastAsia="id-ID"/>
        </w:rPr>
        <w:t xml:space="preserve">ang diteliti termuat </w:t>
      </w:r>
      <w:r w:rsidR="00B70105">
        <w:rPr>
          <w:rFonts w:ascii="Times New Roman" w:hAnsi="Times New Roman" w:cs="Times New Roman"/>
          <w:sz w:val="24"/>
          <w:szCs w:val="24"/>
          <w:lang w:val="en-US" w:eastAsia="id-ID"/>
        </w:rPr>
        <w:t xml:space="preserve">sebagai </w:t>
      </w:r>
      <w:r w:rsidRPr="006A5C69">
        <w:rPr>
          <w:rFonts w:ascii="Times New Roman" w:hAnsi="Times New Roman" w:cs="Times New Roman"/>
          <w:sz w:val="24"/>
          <w:szCs w:val="24"/>
          <w:lang w:val="en-US" w:eastAsia="id-ID"/>
        </w:rPr>
        <w:t>berikut:</w:t>
      </w:r>
    </w:p>
    <w:tbl>
      <w:tblPr>
        <w:tblStyle w:val="TableGrid"/>
        <w:tblpPr w:leftFromText="180" w:rightFromText="180" w:vertAnchor="text" w:horzAnchor="margin" w:tblpXSpec="right" w:tblpY="128"/>
        <w:tblW w:w="4361" w:type="dxa"/>
        <w:tblLook w:val="04A0" w:firstRow="1" w:lastRow="0" w:firstColumn="1" w:lastColumn="0" w:noHBand="0" w:noVBand="1"/>
      </w:tblPr>
      <w:tblGrid>
        <w:gridCol w:w="4361"/>
      </w:tblGrid>
      <w:tr w:rsidR="00AE2617" w:rsidRPr="006A5C69" w:rsidTr="00AE2617">
        <w:tc>
          <w:tcPr>
            <w:tcW w:w="4361" w:type="dxa"/>
          </w:tcPr>
          <w:p w:rsidR="00AE2617" w:rsidRPr="006A5C69" w:rsidRDefault="00AE2617" w:rsidP="00AE2617">
            <w:pPr>
              <w:spacing w:after="0" w:line="360" w:lineRule="auto"/>
              <w:ind w:right="209"/>
              <w:jc w:val="both"/>
              <w:rPr>
                <w:rFonts w:ascii="Times New Roman" w:hAnsi="Times New Roman" w:cs="Times New Roman"/>
                <w:b/>
                <w:sz w:val="24"/>
                <w:szCs w:val="24"/>
                <w:lang w:val="en-US" w:eastAsia="id-ID"/>
              </w:rPr>
            </w:pPr>
            <w:r w:rsidRPr="006A5C69">
              <w:rPr>
                <w:rFonts w:ascii="Times New Roman" w:hAnsi="Times New Roman" w:cs="Times New Roman"/>
                <w:b/>
                <w:sz w:val="24"/>
                <w:szCs w:val="24"/>
                <w:lang w:val="en-US" w:eastAsia="id-ID"/>
              </w:rPr>
              <w:t>Soal 1</w:t>
            </w:r>
          </w:p>
          <w:p w:rsidR="00AE2617" w:rsidRDefault="00AE2617" w:rsidP="00AE2617">
            <w:pPr>
              <w:spacing w:after="0" w:line="360" w:lineRule="auto"/>
              <w:ind w:right="209"/>
              <w:jc w:val="both"/>
              <w:rPr>
                <w:rFonts w:ascii="Times New Roman" w:hAnsi="Times New Roman" w:cs="Times New Roman"/>
                <w:sz w:val="24"/>
                <w:szCs w:val="24"/>
                <w:lang w:val="en-US" w:eastAsia="id-ID"/>
              </w:rPr>
            </w:pPr>
            <w:r>
              <w:rPr>
                <w:rFonts w:ascii="Times New Roman" w:hAnsi="Times New Roman" w:cs="Times New Roman"/>
                <w:noProof/>
                <w:sz w:val="24"/>
                <w:szCs w:val="24"/>
                <w:lang w:val="en-US"/>
              </w:rPr>
              <w:drawing>
                <wp:anchor distT="0" distB="0" distL="114300" distR="114300" simplePos="0" relativeHeight="251661312" behindDoc="1" locked="0" layoutInCell="1" allowOverlap="1" wp14:anchorId="2D0A0BE8" wp14:editId="7577A00A">
                  <wp:simplePos x="0" y="0"/>
                  <wp:positionH relativeFrom="column">
                    <wp:posOffset>191135</wp:posOffset>
                  </wp:positionH>
                  <wp:positionV relativeFrom="paragraph">
                    <wp:posOffset>708025</wp:posOffset>
                  </wp:positionV>
                  <wp:extent cx="2428875" cy="1152525"/>
                  <wp:effectExtent l="0" t="0" r="9525" b="952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eogebra-export.png"/>
                          <pic:cNvPicPr/>
                        </pic:nvPicPr>
                        <pic:blipFill rotWithShape="1">
                          <a:blip r:embed="rId63" cstate="print">
                            <a:extLst>
                              <a:ext uri="{28A0092B-C50C-407E-A947-70E740481C1C}">
                                <a14:useLocalDpi xmlns:a14="http://schemas.microsoft.com/office/drawing/2010/main" val="0"/>
                              </a:ext>
                            </a:extLst>
                          </a:blip>
                          <a:srcRect l="16824" t="31174" r="34971" b="34213"/>
                          <a:stretch/>
                        </pic:blipFill>
                        <pic:spPr bwMode="auto">
                          <a:xfrm>
                            <a:off x="0" y="0"/>
                            <a:ext cx="2428875" cy="11525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rFonts w:ascii="Times New Roman" w:hAnsi="Times New Roman" w:cs="Times New Roman"/>
                <w:sz w:val="24"/>
                <w:szCs w:val="24"/>
                <w:lang w:val="en-US" w:eastAsia="id-ID"/>
              </w:rPr>
              <w:t>Jika sebuah trapes</w:t>
            </w:r>
            <w:r w:rsidRPr="006A5C69">
              <w:rPr>
                <w:rFonts w:ascii="Times New Roman" w:hAnsi="Times New Roman" w:cs="Times New Roman"/>
                <w:sz w:val="24"/>
                <w:szCs w:val="24"/>
                <w:lang w:val="en-US" w:eastAsia="id-ID"/>
              </w:rPr>
              <w:t xml:space="preserve">ium memiliki panjang </w:t>
            </w:r>
            <w:proofErr w:type="gramStart"/>
            <w:r w:rsidRPr="006A5C69">
              <w:rPr>
                <w:rFonts w:ascii="Times New Roman" w:hAnsi="Times New Roman" w:cs="Times New Roman"/>
                <w:sz w:val="24"/>
                <w:szCs w:val="24"/>
                <w:lang w:val="en-US" w:eastAsia="id-ID"/>
              </w:rPr>
              <w:t xml:space="preserve">sisi </w:t>
            </w:r>
            <w:proofErr w:type="gramEnd"/>
            <m:oMath>
              <m:r>
                <w:rPr>
                  <w:rFonts w:ascii="Cambria Math" w:hAnsi="Cambria Math" w:cs="Times New Roman"/>
                  <w:sz w:val="24"/>
                  <w:szCs w:val="24"/>
                  <w:lang w:val="en-US" w:eastAsia="id-ID"/>
                </w:rPr>
                <m:t>KL= 23 cm</m:t>
              </m:r>
            </m:oMath>
            <w:r w:rsidRPr="006A5C69">
              <w:rPr>
                <w:rFonts w:ascii="Times New Roman" w:hAnsi="Times New Roman" w:cs="Times New Roman"/>
                <w:sz w:val="24"/>
                <w:szCs w:val="24"/>
                <w:lang w:val="en-US" w:eastAsia="id-ID"/>
              </w:rPr>
              <w:t xml:space="preserve">, </w:t>
            </w:r>
            <m:oMath>
              <m:r>
                <w:rPr>
                  <w:rFonts w:ascii="Cambria Math" w:hAnsi="Cambria Math" w:cs="Times New Roman"/>
                  <w:sz w:val="24"/>
                  <w:szCs w:val="24"/>
                  <w:lang w:val="en-US" w:eastAsia="id-ID"/>
                </w:rPr>
                <m:t>MN= 17 cm</m:t>
              </m:r>
            </m:oMath>
            <w:r w:rsidRPr="006A5C69">
              <w:rPr>
                <w:rFonts w:ascii="Times New Roman" w:hAnsi="Times New Roman" w:cs="Times New Roman"/>
                <w:sz w:val="24"/>
                <w:szCs w:val="24"/>
                <w:lang w:val="en-US" w:eastAsia="id-ID"/>
              </w:rPr>
              <w:t xml:space="preserve">, tinggi </w:t>
            </w:r>
            <m:oMath>
              <m:r>
                <w:rPr>
                  <w:rFonts w:ascii="Cambria Math" w:hAnsi="Cambria Math" w:cs="Times New Roman"/>
                  <w:sz w:val="24"/>
                  <w:szCs w:val="24"/>
                  <w:lang w:val="en-US" w:eastAsia="id-ID"/>
                </w:rPr>
                <m:t>14 cm</m:t>
              </m:r>
            </m:oMath>
            <w:r w:rsidRPr="006A5C69">
              <w:rPr>
                <w:rFonts w:ascii="Times New Roman" w:hAnsi="Times New Roman" w:cs="Times New Roman"/>
                <w:sz w:val="24"/>
                <w:szCs w:val="24"/>
                <w:lang w:val="en-US" w:eastAsia="id-ID"/>
              </w:rPr>
              <w:t xml:space="preserve"> dan </w:t>
            </w:r>
            <m:oMath>
              <m:r>
                <w:rPr>
                  <w:rFonts w:ascii="Cambria Math" w:hAnsi="Cambria Math" w:cs="Times New Roman"/>
                  <w:sz w:val="24"/>
                  <w:szCs w:val="24"/>
                  <w:lang w:val="en-US" w:eastAsia="id-ID"/>
                </w:rPr>
                <m:t>KLM=70</m:t>
              </m:r>
            </m:oMath>
            <w:r w:rsidRPr="006A5C69">
              <w:rPr>
                <w:rFonts w:ascii="Times New Roman" w:hAnsi="Times New Roman" w:cs="Times New Roman"/>
                <w:sz w:val="24"/>
                <w:szCs w:val="24"/>
                <w:lang w:val="en-US" w:eastAsia="id-ID"/>
              </w:rPr>
              <w:t xml:space="preserve">. </w:t>
            </w:r>
          </w:p>
          <w:p w:rsidR="00AE2617" w:rsidRDefault="00AE2617" w:rsidP="00AE2617">
            <w:pPr>
              <w:spacing w:after="0" w:line="360" w:lineRule="auto"/>
              <w:ind w:right="209"/>
              <w:jc w:val="both"/>
              <w:rPr>
                <w:rFonts w:ascii="Times New Roman" w:hAnsi="Times New Roman" w:cs="Times New Roman"/>
                <w:sz w:val="24"/>
                <w:szCs w:val="24"/>
                <w:lang w:val="en-US" w:eastAsia="id-ID"/>
              </w:rPr>
            </w:pPr>
          </w:p>
          <w:p w:rsidR="00AE2617" w:rsidRDefault="00AE2617" w:rsidP="00AE2617">
            <w:pPr>
              <w:spacing w:after="0" w:line="360" w:lineRule="auto"/>
              <w:ind w:right="209"/>
              <w:jc w:val="both"/>
              <w:rPr>
                <w:rFonts w:ascii="Times New Roman" w:hAnsi="Times New Roman" w:cs="Times New Roman"/>
                <w:sz w:val="24"/>
                <w:szCs w:val="24"/>
                <w:lang w:val="en-US" w:eastAsia="id-ID"/>
              </w:rPr>
            </w:pPr>
          </w:p>
          <w:p w:rsidR="00AE2617" w:rsidRDefault="00AE2617" w:rsidP="00AE2617">
            <w:pPr>
              <w:spacing w:after="0" w:line="360" w:lineRule="auto"/>
              <w:ind w:right="209"/>
              <w:jc w:val="both"/>
              <w:rPr>
                <w:rFonts w:ascii="Times New Roman" w:hAnsi="Times New Roman" w:cs="Times New Roman"/>
                <w:sz w:val="24"/>
                <w:szCs w:val="24"/>
                <w:lang w:val="en-US" w:eastAsia="id-ID"/>
              </w:rPr>
            </w:pPr>
          </w:p>
          <w:p w:rsidR="00AE2617" w:rsidRDefault="00AE2617" w:rsidP="00AE2617">
            <w:pPr>
              <w:spacing w:after="0" w:line="360" w:lineRule="auto"/>
              <w:ind w:right="209"/>
              <w:jc w:val="both"/>
              <w:rPr>
                <w:rFonts w:ascii="Times New Roman" w:hAnsi="Times New Roman" w:cs="Times New Roman"/>
                <w:sz w:val="24"/>
                <w:szCs w:val="24"/>
                <w:lang w:val="en-US" w:eastAsia="id-ID"/>
              </w:rPr>
            </w:pPr>
          </w:p>
          <w:p w:rsidR="00AE2617" w:rsidRPr="006A5C69" w:rsidRDefault="00AE2617" w:rsidP="00AE2617">
            <w:pPr>
              <w:spacing w:after="0" w:line="360" w:lineRule="auto"/>
              <w:ind w:right="209"/>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hitunglah</w:t>
            </w:r>
          </w:p>
          <w:p w:rsidR="00AE2617" w:rsidRPr="006A5C69" w:rsidRDefault="00AE2617" w:rsidP="00AE2617">
            <w:pPr>
              <w:pStyle w:val="ListParagraph"/>
              <w:numPr>
                <w:ilvl w:val="0"/>
                <w:numId w:val="1"/>
              </w:numPr>
              <w:spacing w:after="0" w:line="360" w:lineRule="auto"/>
              <w:ind w:left="284" w:right="209" w:hanging="284"/>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Nilai </w:t>
            </w:r>
            <m:oMath>
              <m:r>
                <w:rPr>
                  <w:rFonts w:ascii="Cambria Math" w:hAnsi="Cambria Math" w:cs="Times New Roman"/>
                  <w:sz w:val="24"/>
                  <w:szCs w:val="24"/>
                  <w:lang w:val="en-US" w:eastAsia="id-ID"/>
                </w:rPr>
                <m:t>x</m:t>
              </m:r>
            </m:oMath>
          </w:p>
          <w:p w:rsidR="00AE2617" w:rsidRPr="006A5C69" w:rsidRDefault="00AE2617" w:rsidP="00AE2617">
            <w:pPr>
              <w:pStyle w:val="ListParagraph"/>
              <w:numPr>
                <w:ilvl w:val="0"/>
                <w:numId w:val="1"/>
              </w:numPr>
              <w:spacing w:after="0" w:line="360" w:lineRule="auto"/>
              <w:ind w:left="284" w:right="209" w:hanging="284"/>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Nilai </w:t>
            </w:r>
            <m:oMath>
              <m:r>
                <w:rPr>
                  <w:rFonts w:ascii="Cambria Math" w:hAnsi="Cambria Math" w:cs="Times New Roman"/>
                  <w:sz w:val="24"/>
                  <w:szCs w:val="24"/>
                  <w:lang w:val="en-US" w:eastAsia="id-ID"/>
                </w:rPr>
                <m:t>y</m:t>
              </m:r>
            </m:oMath>
          </w:p>
          <w:p w:rsidR="00AE2617" w:rsidRPr="006A5C69" w:rsidRDefault="00AE2617" w:rsidP="00AE2617">
            <w:pPr>
              <w:pStyle w:val="ListParagraph"/>
              <w:numPr>
                <w:ilvl w:val="0"/>
                <w:numId w:val="1"/>
              </w:numPr>
              <w:spacing w:after="0" w:line="360" w:lineRule="auto"/>
              <w:ind w:left="284" w:right="209" w:hanging="284"/>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Luas trapesium </w:t>
            </w:r>
          </w:p>
        </w:tc>
      </w:tr>
      <w:tr w:rsidR="00AE2617" w:rsidRPr="006A5C69" w:rsidTr="00AE2617">
        <w:tc>
          <w:tcPr>
            <w:tcW w:w="4361" w:type="dxa"/>
            <w:tcBorders>
              <w:bottom w:val="single" w:sz="4" w:space="0" w:color="auto"/>
            </w:tcBorders>
          </w:tcPr>
          <w:p w:rsidR="00AE2617" w:rsidRPr="006A5C69" w:rsidRDefault="00AE2617" w:rsidP="00AE2617">
            <w:pPr>
              <w:spacing w:after="0" w:line="360" w:lineRule="auto"/>
              <w:ind w:right="209"/>
              <w:jc w:val="both"/>
              <w:rPr>
                <w:rFonts w:ascii="Times New Roman" w:hAnsi="Times New Roman" w:cs="Times New Roman"/>
                <w:b/>
                <w:sz w:val="24"/>
                <w:szCs w:val="24"/>
                <w:lang w:val="en-US" w:eastAsia="id-ID"/>
              </w:rPr>
            </w:pPr>
            <w:r w:rsidRPr="006A5C69">
              <w:rPr>
                <w:rFonts w:ascii="Times New Roman" w:hAnsi="Times New Roman" w:cs="Times New Roman"/>
                <w:b/>
                <w:sz w:val="24"/>
                <w:szCs w:val="24"/>
                <w:lang w:val="en-US" w:eastAsia="id-ID"/>
              </w:rPr>
              <w:t>Soal 2</w:t>
            </w:r>
          </w:p>
          <w:p w:rsidR="00AE2617" w:rsidRPr="006A5C69" w:rsidRDefault="00AE2617" w:rsidP="00AE2617">
            <w:pPr>
              <w:spacing w:after="0" w:line="360" w:lineRule="auto"/>
              <w:ind w:right="209"/>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Sebuah segitiga diketahui memiliki perbandingan alas dan tinggi </w:t>
            </w:r>
            <m:oMath>
              <m:r>
                <w:rPr>
                  <w:rFonts w:ascii="Cambria Math" w:hAnsi="Cambria Math" w:cs="Times New Roman"/>
                  <w:sz w:val="24"/>
                  <w:szCs w:val="24"/>
                  <w:lang w:val="en-US" w:eastAsia="id-ID"/>
                </w:rPr>
                <m:t xml:space="preserve">5:4 </m:t>
              </m:r>
            </m:oMath>
            <w:r w:rsidRPr="006A5C69">
              <w:rPr>
                <w:rFonts w:ascii="Times New Roman" w:hAnsi="Times New Roman" w:cs="Times New Roman"/>
                <w:sz w:val="24"/>
                <w:szCs w:val="24"/>
                <w:lang w:val="en-US" w:eastAsia="id-ID"/>
              </w:rPr>
              <w:t xml:space="preserve">dengan </w:t>
            </w:r>
            <w:proofErr w:type="gramStart"/>
            <w:r w:rsidRPr="006A5C69">
              <w:rPr>
                <w:rFonts w:ascii="Times New Roman" w:hAnsi="Times New Roman" w:cs="Times New Roman"/>
                <w:sz w:val="24"/>
                <w:szCs w:val="24"/>
                <w:lang w:val="en-US" w:eastAsia="id-ID"/>
              </w:rPr>
              <w:t xml:space="preserve">luas </w:t>
            </w:r>
            <w:proofErr w:type="gramEnd"/>
            <m:oMath>
              <m:r>
                <w:rPr>
                  <w:rFonts w:ascii="Cambria Math" w:hAnsi="Cambria Math" w:cs="Times New Roman"/>
                  <w:sz w:val="24"/>
                  <w:szCs w:val="24"/>
                  <w:lang w:val="en-US" w:eastAsia="id-ID"/>
                </w:rPr>
                <m:t>160 c</m:t>
              </m:r>
              <m:sSup>
                <m:sSupPr>
                  <m:ctrlPr>
                    <w:rPr>
                      <w:rFonts w:ascii="Cambria Math" w:hAnsi="Cambria Math" w:cs="Times New Roman"/>
                      <w:i/>
                      <w:sz w:val="24"/>
                      <w:szCs w:val="24"/>
                      <w:lang w:val="en-US" w:eastAsia="id-ID"/>
                    </w:rPr>
                  </m:ctrlPr>
                </m:sSupPr>
                <m:e>
                  <m:r>
                    <w:rPr>
                      <w:rFonts w:ascii="Cambria Math" w:hAnsi="Cambria Math" w:cs="Times New Roman"/>
                      <w:sz w:val="24"/>
                      <w:szCs w:val="24"/>
                      <w:lang w:val="en-US" w:eastAsia="id-ID"/>
                    </w:rPr>
                    <m:t>m</m:t>
                  </m:r>
                </m:e>
                <m:sup>
                  <m:r>
                    <w:rPr>
                      <w:rFonts w:ascii="Cambria Math" w:hAnsi="Cambria Math" w:cs="Times New Roman"/>
                      <w:sz w:val="24"/>
                      <w:szCs w:val="24"/>
                      <w:lang w:val="en-US" w:eastAsia="id-ID"/>
                    </w:rPr>
                    <m:t>2</m:t>
                  </m:r>
                </m:sup>
              </m:sSup>
            </m:oMath>
            <w:r w:rsidRPr="006A5C69">
              <w:rPr>
                <w:rFonts w:ascii="Times New Roman" w:hAnsi="Times New Roman" w:cs="Times New Roman"/>
                <w:sz w:val="24"/>
                <w:szCs w:val="24"/>
                <w:lang w:val="en-US" w:eastAsia="id-ID"/>
              </w:rPr>
              <w:t>. Tentukan tinggi segitiga tersebut!</w:t>
            </w:r>
          </w:p>
        </w:tc>
      </w:tr>
    </w:tbl>
    <w:p w:rsidR="00AD5330" w:rsidRPr="006A5C69" w:rsidRDefault="00450FE7" w:rsidP="00B70105">
      <w:pPr>
        <w:spacing w:before="240" w:after="0" w:line="360" w:lineRule="auto"/>
        <w:ind w:firstLine="426"/>
        <w:jc w:val="both"/>
        <w:rPr>
          <w:rFonts w:ascii="Times New Roman" w:hAnsi="Times New Roman" w:cs="Times New Roman"/>
          <w:sz w:val="24"/>
          <w:szCs w:val="24"/>
          <w:lang w:val="en-US" w:eastAsia="id-ID"/>
        </w:rPr>
      </w:pPr>
      <w:proofErr w:type="gramStart"/>
      <w:r w:rsidRPr="006A5C69">
        <w:rPr>
          <w:rFonts w:ascii="Times New Roman" w:hAnsi="Times New Roman" w:cs="Times New Roman"/>
          <w:sz w:val="24"/>
          <w:szCs w:val="24"/>
          <w:lang w:val="en-US" w:eastAsia="id-ID"/>
        </w:rPr>
        <w:t>Teknik yang digunakan dalam penelitian ini adalah teknik pengumpulan data hasil tugas siswa</w:t>
      </w:r>
      <w:r w:rsidR="009B405A" w:rsidRPr="006A5C69">
        <w:rPr>
          <w:rFonts w:ascii="Times New Roman" w:hAnsi="Times New Roman" w:cs="Times New Roman"/>
          <w:sz w:val="24"/>
          <w:szCs w:val="24"/>
          <w:lang w:val="en-US" w:eastAsia="id-ID"/>
        </w:rPr>
        <w:t xml:space="preserve"> dengan materi bangun datar </w:t>
      </w:r>
      <w:r w:rsidRPr="006A5C69">
        <w:rPr>
          <w:rFonts w:ascii="Times New Roman" w:hAnsi="Times New Roman" w:cs="Times New Roman"/>
          <w:sz w:val="24"/>
          <w:szCs w:val="24"/>
          <w:lang w:val="en-US" w:eastAsia="id-ID"/>
        </w:rPr>
        <w:t>selama pembelajaran di rumah.</w:t>
      </w:r>
      <w:proofErr w:type="gramEnd"/>
      <w:r w:rsidRPr="006A5C69">
        <w:rPr>
          <w:rFonts w:ascii="Times New Roman" w:hAnsi="Times New Roman" w:cs="Times New Roman"/>
          <w:sz w:val="24"/>
          <w:szCs w:val="24"/>
          <w:lang w:val="en-US" w:eastAsia="id-ID"/>
        </w:rPr>
        <w:t xml:space="preserve"> Tugas ini akan dianalisis berdasarkan indikator teori APOS dengan menganalisis 2 soal uraian pada materi Bangun Datar berdasarkan KD 6.3 yaitu menghitung keliling dan luas bangun segi empat serta menggunakannya dalam pemecahan masalah. Adapun indikator kemampuan siswa </w:t>
      </w:r>
      <w:r w:rsidR="00B2757E">
        <w:rPr>
          <w:rFonts w:ascii="Times New Roman" w:hAnsi="Times New Roman" w:cs="Times New Roman"/>
          <w:sz w:val="24"/>
          <w:szCs w:val="24"/>
          <w:lang w:val="en-US" w:eastAsia="id-ID"/>
        </w:rPr>
        <w:t xml:space="preserve">menurut </w:t>
      </w:r>
      <w:r w:rsidR="00B2757E" w:rsidRPr="006A5C69">
        <w:rPr>
          <w:rFonts w:ascii="Times New Roman" w:hAnsi="Times New Roman" w:cs="Times New Roman"/>
          <w:sz w:val="24"/>
          <w:szCs w:val="24"/>
        </w:rPr>
        <w:t>Lestari (2015: 48)</w:t>
      </w:r>
      <w:r w:rsidR="00B2757E">
        <w:rPr>
          <w:rFonts w:ascii="Times New Roman" w:hAnsi="Times New Roman" w:cs="Times New Roman"/>
          <w:sz w:val="24"/>
          <w:szCs w:val="24"/>
          <w:lang w:val="en-US"/>
        </w:rPr>
        <w:t xml:space="preserve"> </w:t>
      </w:r>
      <w:r w:rsidRPr="006A5C69">
        <w:rPr>
          <w:rFonts w:ascii="Times New Roman" w:hAnsi="Times New Roman" w:cs="Times New Roman"/>
          <w:sz w:val="24"/>
          <w:szCs w:val="24"/>
          <w:lang w:val="en-US" w:eastAsia="id-ID"/>
        </w:rPr>
        <w:t>dalam menyelesaikan soal ba</w:t>
      </w:r>
      <w:r w:rsidR="00D43851">
        <w:rPr>
          <w:rFonts w:ascii="Times New Roman" w:hAnsi="Times New Roman" w:cs="Times New Roman"/>
          <w:sz w:val="24"/>
          <w:szCs w:val="24"/>
          <w:lang w:val="en-US" w:eastAsia="id-ID"/>
        </w:rPr>
        <w:t>ngun datar termuat dalam tabel 1</w:t>
      </w:r>
      <w:r w:rsidRPr="006A5C69">
        <w:rPr>
          <w:rFonts w:ascii="Times New Roman" w:hAnsi="Times New Roman" w:cs="Times New Roman"/>
          <w:sz w:val="24"/>
          <w:szCs w:val="24"/>
          <w:lang w:val="en-US" w:eastAsia="id-ID"/>
        </w:rPr>
        <w:t xml:space="preserve"> berikut:</w:t>
      </w:r>
    </w:p>
    <w:tbl>
      <w:tblPr>
        <w:tblStyle w:val="TableGrid"/>
        <w:tblW w:w="0" w:type="auto"/>
        <w:tblInd w:w="250" w:type="dxa"/>
        <w:tblBorders>
          <w:left w:val="none" w:sz="0" w:space="0" w:color="auto"/>
          <w:bottom w:val="none" w:sz="0" w:space="0" w:color="auto"/>
          <w:right w:val="none" w:sz="0" w:space="0" w:color="auto"/>
        </w:tblBorders>
        <w:tblLook w:val="04A0" w:firstRow="1" w:lastRow="0" w:firstColumn="1" w:lastColumn="0" w:noHBand="0" w:noVBand="1"/>
      </w:tblPr>
      <w:tblGrid>
        <w:gridCol w:w="1390"/>
        <w:gridCol w:w="2828"/>
      </w:tblGrid>
      <w:tr w:rsidR="00AD5330" w:rsidRPr="006A5C69">
        <w:tc>
          <w:tcPr>
            <w:tcW w:w="2126" w:type="dxa"/>
            <w:vAlign w:val="center"/>
          </w:tcPr>
          <w:p w:rsidR="00AD5330" w:rsidRPr="006A5C69" w:rsidRDefault="00450FE7" w:rsidP="00AE2617">
            <w:pPr>
              <w:spacing w:after="0" w:line="240" w:lineRule="auto"/>
              <w:jc w:val="center"/>
              <w:rPr>
                <w:rFonts w:ascii="Times New Roman" w:hAnsi="Times New Roman" w:cs="Times New Roman"/>
                <w:b/>
                <w:sz w:val="24"/>
                <w:szCs w:val="24"/>
                <w:lang w:val="en-US" w:eastAsia="id-ID"/>
              </w:rPr>
            </w:pPr>
            <w:r w:rsidRPr="006A5C69">
              <w:rPr>
                <w:rFonts w:ascii="Times New Roman" w:hAnsi="Times New Roman" w:cs="Times New Roman"/>
                <w:b/>
                <w:sz w:val="24"/>
                <w:szCs w:val="24"/>
                <w:lang w:val="en-US" w:eastAsia="id-ID"/>
              </w:rPr>
              <w:lastRenderedPageBreak/>
              <w:t>Tahapan teori APOS</w:t>
            </w:r>
          </w:p>
        </w:tc>
        <w:tc>
          <w:tcPr>
            <w:tcW w:w="5777" w:type="dxa"/>
            <w:vAlign w:val="center"/>
          </w:tcPr>
          <w:p w:rsidR="00AD5330" w:rsidRPr="006A5C69" w:rsidRDefault="00450FE7" w:rsidP="00AE2617">
            <w:pPr>
              <w:spacing w:after="0" w:line="240" w:lineRule="auto"/>
              <w:jc w:val="center"/>
              <w:rPr>
                <w:rFonts w:ascii="Times New Roman" w:hAnsi="Times New Roman" w:cs="Times New Roman"/>
                <w:b/>
                <w:sz w:val="24"/>
                <w:szCs w:val="24"/>
                <w:lang w:val="en-US" w:eastAsia="id-ID"/>
              </w:rPr>
            </w:pPr>
            <w:r w:rsidRPr="006A5C69">
              <w:rPr>
                <w:rFonts w:ascii="Times New Roman" w:hAnsi="Times New Roman" w:cs="Times New Roman"/>
                <w:b/>
                <w:sz w:val="24"/>
                <w:szCs w:val="24"/>
                <w:lang w:val="en-US" w:eastAsia="id-ID"/>
              </w:rPr>
              <w:t>Indikator profil kemampuan siswa dalam menyelesaikan soal bangun datar</w:t>
            </w:r>
          </w:p>
        </w:tc>
      </w:tr>
      <w:tr w:rsidR="00AD5330" w:rsidRPr="006A5C69">
        <w:tc>
          <w:tcPr>
            <w:tcW w:w="2126"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Aksi (</w:t>
            </w:r>
            <w:r w:rsidRPr="006A5C69">
              <w:rPr>
                <w:rFonts w:ascii="Times New Roman" w:hAnsi="Times New Roman" w:cs="Times New Roman"/>
                <w:i/>
                <w:sz w:val="24"/>
                <w:szCs w:val="24"/>
                <w:lang w:val="en-US" w:eastAsia="id-ID"/>
              </w:rPr>
              <w:t>action</w:t>
            </w:r>
            <w:r w:rsidRPr="006A5C69">
              <w:rPr>
                <w:rFonts w:ascii="Times New Roman" w:hAnsi="Times New Roman" w:cs="Times New Roman"/>
                <w:sz w:val="24"/>
                <w:szCs w:val="24"/>
                <w:lang w:val="en-US" w:eastAsia="id-ID"/>
              </w:rPr>
              <w:t>)</w:t>
            </w:r>
          </w:p>
        </w:tc>
        <w:tc>
          <w:tcPr>
            <w:tcW w:w="5777"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Siswa memberikan gambaran persoalan yang dimaksudkan dengan mengetahui apa yang ditanyakan dari persoalan tersebut</w:t>
            </w:r>
          </w:p>
        </w:tc>
      </w:tr>
      <w:tr w:rsidR="00AD5330" w:rsidRPr="006A5C69">
        <w:tc>
          <w:tcPr>
            <w:tcW w:w="2126"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Proses (</w:t>
            </w:r>
            <w:r w:rsidRPr="006A5C69">
              <w:rPr>
                <w:rFonts w:ascii="Times New Roman" w:hAnsi="Times New Roman" w:cs="Times New Roman"/>
                <w:i/>
                <w:sz w:val="24"/>
                <w:szCs w:val="24"/>
                <w:lang w:val="en-US" w:eastAsia="id-ID"/>
              </w:rPr>
              <w:t>process</w:t>
            </w:r>
            <w:r w:rsidRPr="006A5C69">
              <w:rPr>
                <w:rFonts w:ascii="Times New Roman" w:hAnsi="Times New Roman" w:cs="Times New Roman"/>
                <w:sz w:val="24"/>
                <w:szCs w:val="24"/>
                <w:lang w:val="en-US" w:eastAsia="id-ID"/>
              </w:rPr>
              <w:t>)</w:t>
            </w:r>
          </w:p>
        </w:tc>
        <w:tc>
          <w:tcPr>
            <w:tcW w:w="5777"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Siswa dapat memberikan gambaran mengenai strategi apa yang tepat untuk menyelesaikan persoalan tersebut, sehingga siswa akan melewati tahap proses.</w:t>
            </w:r>
          </w:p>
        </w:tc>
      </w:tr>
      <w:tr w:rsidR="00AD5330" w:rsidRPr="006A5C69">
        <w:tc>
          <w:tcPr>
            <w:tcW w:w="2126"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Objek (</w:t>
            </w:r>
            <w:r w:rsidRPr="006A5C69">
              <w:rPr>
                <w:rFonts w:ascii="Times New Roman" w:hAnsi="Times New Roman" w:cs="Times New Roman"/>
                <w:i/>
                <w:sz w:val="24"/>
                <w:szCs w:val="24"/>
                <w:lang w:val="en-US" w:eastAsia="id-ID"/>
              </w:rPr>
              <w:t>object</w:t>
            </w:r>
            <w:r w:rsidRPr="006A5C69">
              <w:rPr>
                <w:rFonts w:ascii="Times New Roman" w:hAnsi="Times New Roman" w:cs="Times New Roman"/>
                <w:sz w:val="24"/>
                <w:szCs w:val="24"/>
                <w:lang w:val="en-US" w:eastAsia="id-ID"/>
              </w:rPr>
              <w:t>)</w:t>
            </w:r>
          </w:p>
        </w:tc>
        <w:tc>
          <w:tcPr>
            <w:tcW w:w="5777"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rPr>
              <w:t>Siswa</w:t>
            </w:r>
            <w:r w:rsidRPr="006A5C69">
              <w:rPr>
                <w:rFonts w:ascii="Times New Roman" w:hAnsi="Times New Roman" w:cs="Times New Roman"/>
                <w:sz w:val="24"/>
                <w:szCs w:val="24"/>
                <w:lang w:val="en-US"/>
              </w:rPr>
              <w:t xml:space="preserve"> dapat </w:t>
            </w:r>
            <w:r w:rsidRPr="006A5C69">
              <w:rPr>
                <w:rFonts w:ascii="Times New Roman" w:hAnsi="Times New Roman" w:cs="Times New Roman"/>
                <w:sz w:val="24"/>
                <w:szCs w:val="24"/>
              </w:rPr>
              <w:t xml:space="preserve">mengaitkan permasalahan dengan konsep </w:t>
            </w:r>
            <w:r w:rsidRPr="006A5C69">
              <w:rPr>
                <w:rFonts w:ascii="Times New Roman" w:hAnsi="Times New Roman" w:cs="Times New Roman"/>
                <w:sz w:val="24"/>
                <w:szCs w:val="24"/>
                <w:lang w:val="en-US"/>
              </w:rPr>
              <w:t>yang telah dilalui siswa pada tahap proses.</w:t>
            </w:r>
          </w:p>
        </w:tc>
      </w:tr>
      <w:tr w:rsidR="00AD5330" w:rsidRPr="006A5C69">
        <w:tc>
          <w:tcPr>
            <w:tcW w:w="2126"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Skema (</w:t>
            </w:r>
            <w:r w:rsidRPr="006A5C69">
              <w:rPr>
                <w:rFonts w:ascii="Times New Roman" w:hAnsi="Times New Roman" w:cs="Times New Roman"/>
                <w:i/>
                <w:sz w:val="24"/>
                <w:szCs w:val="24"/>
                <w:lang w:val="en-US" w:eastAsia="id-ID"/>
              </w:rPr>
              <w:t>scheme</w:t>
            </w:r>
            <w:r w:rsidRPr="006A5C69">
              <w:rPr>
                <w:rFonts w:ascii="Times New Roman" w:hAnsi="Times New Roman" w:cs="Times New Roman"/>
                <w:sz w:val="24"/>
                <w:szCs w:val="24"/>
                <w:lang w:val="en-US" w:eastAsia="id-ID"/>
              </w:rPr>
              <w:t>)</w:t>
            </w:r>
          </w:p>
        </w:tc>
        <w:tc>
          <w:tcPr>
            <w:tcW w:w="5777" w:type="dxa"/>
          </w:tcPr>
          <w:p w:rsidR="00AD5330" w:rsidRPr="006A5C69" w:rsidRDefault="00450FE7">
            <w:pPr>
              <w:spacing w:after="0" w:line="360" w:lineRule="auto"/>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rPr>
              <w:t>S</w:t>
            </w:r>
            <w:r w:rsidRPr="006A5C69">
              <w:rPr>
                <w:rFonts w:ascii="Times New Roman" w:hAnsi="Times New Roman" w:cs="Times New Roman"/>
                <w:sz w:val="24"/>
                <w:szCs w:val="24"/>
              </w:rPr>
              <w:t>iswa dapat menghubungkan dan memahami h</w:t>
            </w:r>
            <w:r w:rsidRPr="006A5C69">
              <w:rPr>
                <w:rFonts w:ascii="Times New Roman" w:hAnsi="Times New Roman" w:cs="Times New Roman"/>
                <w:sz w:val="24"/>
                <w:szCs w:val="24"/>
                <w:lang w:val="en-US"/>
              </w:rPr>
              <w:t>u</w:t>
            </w:r>
            <w:r w:rsidRPr="006A5C69">
              <w:rPr>
                <w:rFonts w:ascii="Times New Roman" w:hAnsi="Times New Roman" w:cs="Times New Roman"/>
                <w:sz w:val="24"/>
                <w:szCs w:val="24"/>
              </w:rPr>
              <w:t>bungan antara aksi, proses, objek dan sifa</w:t>
            </w:r>
            <w:r w:rsidRPr="006A5C69">
              <w:rPr>
                <w:rFonts w:ascii="Times New Roman" w:hAnsi="Times New Roman" w:cs="Times New Roman"/>
                <w:sz w:val="24"/>
                <w:szCs w:val="24"/>
                <w:lang w:val="en-US"/>
              </w:rPr>
              <w:t>t-</w:t>
            </w:r>
            <w:r w:rsidRPr="006A5C69">
              <w:rPr>
                <w:rFonts w:ascii="Times New Roman" w:hAnsi="Times New Roman" w:cs="Times New Roman"/>
                <w:sz w:val="24"/>
                <w:szCs w:val="24"/>
              </w:rPr>
              <w:t>sifat lain yang telah dipahaminya</w:t>
            </w:r>
            <w:r w:rsidRPr="006A5C69">
              <w:rPr>
                <w:rFonts w:ascii="Times New Roman" w:hAnsi="Times New Roman" w:cs="Times New Roman"/>
                <w:sz w:val="24"/>
                <w:szCs w:val="24"/>
                <w:lang w:val="en-US"/>
              </w:rPr>
              <w:t xml:space="preserve"> sehingga mendapatkan kesimpulan dan jawaban yang tepat sesuai pemahaman siswa.</w:t>
            </w:r>
          </w:p>
        </w:tc>
      </w:tr>
      <w:tr w:rsidR="00AD5330" w:rsidRPr="006A5C69">
        <w:tc>
          <w:tcPr>
            <w:tcW w:w="7903" w:type="dxa"/>
            <w:gridSpan w:val="2"/>
          </w:tcPr>
          <w:p w:rsidR="00AD5330" w:rsidRPr="004D080E" w:rsidRDefault="00D43851" w:rsidP="00AE2617">
            <w:pPr>
              <w:spacing w:after="0" w:line="360" w:lineRule="auto"/>
              <w:jc w:val="center"/>
              <w:rPr>
                <w:rFonts w:ascii="Times New Roman" w:hAnsi="Times New Roman" w:cs="Times New Roman"/>
                <w:sz w:val="24"/>
                <w:szCs w:val="24"/>
                <w:lang w:val="en-US"/>
              </w:rPr>
            </w:pPr>
            <w:r>
              <w:rPr>
                <w:rFonts w:ascii="Times New Roman" w:hAnsi="Times New Roman" w:cs="Times New Roman"/>
                <w:sz w:val="24"/>
                <w:szCs w:val="24"/>
                <w:lang w:val="en-US" w:eastAsia="id-ID"/>
              </w:rPr>
              <w:t>Tabel 1</w:t>
            </w:r>
            <w:r w:rsidR="00450FE7" w:rsidRPr="006A5C69">
              <w:rPr>
                <w:rFonts w:ascii="Times New Roman" w:hAnsi="Times New Roman" w:cs="Times New Roman"/>
                <w:sz w:val="24"/>
                <w:szCs w:val="24"/>
                <w:lang w:val="en-US" w:eastAsia="id-ID"/>
              </w:rPr>
              <w:t>. Indikator teori APOS</w:t>
            </w:r>
            <w:r w:rsidR="00B2757E">
              <w:rPr>
                <w:rFonts w:ascii="Times New Roman" w:hAnsi="Times New Roman" w:cs="Times New Roman"/>
                <w:sz w:val="24"/>
                <w:szCs w:val="24"/>
                <w:lang w:val="en-US" w:eastAsia="id-ID"/>
              </w:rPr>
              <w:t xml:space="preserve"> </w:t>
            </w:r>
          </w:p>
        </w:tc>
      </w:tr>
    </w:tbl>
    <w:p w:rsidR="00B70105" w:rsidRDefault="00B70105">
      <w:pPr>
        <w:spacing w:after="0" w:line="360" w:lineRule="auto"/>
        <w:jc w:val="both"/>
        <w:rPr>
          <w:rFonts w:ascii="Times New Roman" w:hAnsi="Times New Roman" w:cs="Times New Roman"/>
          <w:b/>
          <w:sz w:val="24"/>
          <w:szCs w:val="24"/>
          <w:lang w:val="en-US" w:eastAsia="id-ID"/>
        </w:rPr>
      </w:pPr>
    </w:p>
    <w:p w:rsidR="00AD5330" w:rsidRPr="006A5C69" w:rsidRDefault="00450FE7">
      <w:pPr>
        <w:spacing w:after="0" w:line="360" w:lineRule="auto"/>
        <w:jc w:val="both"/>
        <w:rPr>
          <w:rFonts w:ascii="Times New Roman" w:hAnsi="Times New Roman" w:cs="Times New Roman"/>
          <w:b/>
          <w:sz w:val="24"/>
          <w:szCs w:val="24"/>
          <w:lang w:val="en-US" w:eastAsia="id-ID"/>
        </w:rPr>
      </w:pPr>
      <w:r w:rsidRPr="006A5C69">
        <w:rPr>
          <w:rFonts w:ascii="Times New Roman" w:hAnsi="Times New Roman" w:cs="Times New Roman"/>
          <w:b/>
          <w:sz w:val="24"/>
          <w:szCs w:val="24"/>
          <w:lang w:val="en-US" w:eastAsia="id-ID"/>
        </w:rPr>
        <w:t>HASIL DAN PEMBAHASAN</w:t>
      </w:r>
    </w:p>
    <w:p w:rsidR="00AD5330" w:rsidRPr="006A5C69" w:rsidRDefault="00450FE7">
      <w:pPr>
        <w:spacing w:after="0" w:line="360" w:lineRule="auto"/>
        <w:ind w:firstLine="426"/>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Hasil analisis kemampuan pemecahan masalah siswa berdasarkan teori APOS </w:t>
      </w:r>
      <w:r w:rsidRPr="006A5C69">
        <w:rPr>
          <w:rFonts w:ascii="Times New Roman" w:hAnsi="Times New Roman" w:cs="Times New Roman"/>
          <w:sz w:val="24"/>
          <w:szCs w:val="24"/>
          <w:lang w:val="en-US" w:eastAsia="id-ID"/>
        </w:rPr>
        <w:lastRenderedPageBreak/>
        <w:t>dengan teknik pengumpulan data hasil tugas siswa di rumah yang dinillai memiliki kemampuan tinggi, kemampuan sedang, dan kemampuan rendah. Berikut hasil analisis dari subjek yang berinisial MO, SM, dan SA:</w:t>
      </w:r>
    </w:p>
    <w:p w:rsidR="00AD5330" w:rsidRPr="006A5C69" w:rsidRDefault="008F4DFA">
      <w:pPr>
        <w:pStyle w:val="ListParagraph"/>
        <w:numPr>
          <w:ilvl w:val="0"/>
          <w:numId w:val="32"/>
        </w:numPr>
        <w:spacing w:after="0" w:line="360" w:lineRule="auto"/>
        <w:ind w:left="426"/>
        <w:jc w:val="both"/>
        <w:rPr>
          <w:rFonts w:ascii="Times New Roman" w:hAnsi="Times New Roman" w:cs="Times New Roman"/>
          <w:sz w:val="24"/>
          <w:szCs w:val="24"/>
          <w:lang w:val="en-US" w:eastAsia="id-ID"/>
        </w:rPr>
      </w:pPr>
      <w:r>
        <w:rPr>
          <w:rFonts w:ascii="Times New Roman" w:hAnsi="Times New Roman" w:cs="Times New Roman"/>
          <w:sz w:val="24"/>
          <w:szCs w:val="24"/>
          <w:lang w:val="en-US" w:eastAsia="id-ID"/>
        </w:rPr>
        <w:t>Siswa ber</w:t>
      </w:r>
      <w:r w:rsidR="00450FE7" w:rsidRPr="006A5C69">
        <w:rPr>
          <w:rFonts w:ascii="Times New Roman" w:hAnsi="Times New Roman" w:cs="Times New Roman"/>
          <w:sz w:val="24"/>
          <w:szCs w:val="24"/>
          <w:lang w:val="en-US" w:eastAsia="id-ID"/>
        </w:rPr>
        <w:t>kemampuan tinggi</w:t>
      </w:r>
    </w:p>
    <w:p w:rsidR="00AD5330" w:rsidRPr="006A5C69" w:rsidRDefault="00AE2617" w:rsidP="00AE2617">
      <w:pPr>
        <w:pStyle w:val="ListParagraph"/>
        <w:spacing w:after="0" w:line="360" w:lineRule="auto"/>
        <w:ind w:left="142"/>
        <w:jc w:val="both"/>
        <w:rPr>
          <w:rFonts w:ascii="Times New Roman" w:hAnsi="Times New Roman" w:cs="Times New Roman"/>
          <w:sz w:val="24"/>
          <w:szCs w:val="24"/>
          <w:lang w:val="en-US" w:eastAsia="id-ID"/>
        </w:rPr>
      </w:pPr>
      <w:r>
        <w:rPr>
          <w:rFonts w:ascii="Times New Roman" w:hAnsi="Times New Roman" w:cs="Times New Roman"/>
          <w:noProof/>
          <w:sz w:val="24"/>
          <w:szCs w:val="24"/>
          <w:lang w:val="en-US"/>
        </w:rPr>
        <w:drawing>
          <wp:inline distT="0" distB="0" distL="0" distR="0">
            <wp:extent cx="2552700" cy="26193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1 MO.jpg"/>
                    <pic:cNvPicPr/>
                  </pic:nvPicPr>
                  <pic:blipFill>
                    <a:blip r:embed="rId64">
                      <a:extLst>
                        <a:ext uri="{28A0092B-C50C-407E-A947-70E740481C1C}">
                          <a14:useLocalDpi xmlns:a14="http://schemas.microsoft.com/office/drawing/2010/main" val="0"/>
                        </a:ext>
                      </a:extLst>
                    </a:blip>
                    <a:stretch>
                      <a:fillRect/>
                    </a:stretch>
                  </pic:blipFill>
                  <pic:spPr>
                    <a:xfrm>
                      <a:off x="0" y="0"/>
                      <a:ext cx="2561983" cy="2628900"/>
                    </a:xfrm>
                    <a:prstGeom prst="rect">
                      <a:avLst/>
                    </a:prstGeom>
                  </pic:spPr>
                </pic:pic>
              </a:graphicData>
            </a:graphic>
          </wp:inline>
        </w:drawing>
      </w:r>
    </w:p>
    <w:p w:rsidR="00AD5330" w:rsidRPr="006A5C69" w:rsidRDefault="00450FE7">
      <w:pPr>
        <w:pStyle w:val="ListParagraph"/>
        <w:spacing w:after="0" w:line="360" w:lineRule="auto"/>
        <w:ind w:left="426" w:firstLine="425"/>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hasil pekerjaan MO, pada tahap aksi siswa memberikan jawaban yang benar dengan menuliskan </w:t>
      </w:r>
      <w:proofErr w:type="gramStart"/>
      <w:r w:rsidRPr="006A5C69">
        <w:rPr>
          <w:rFonts w:ascii="Times New Roman" w:hAnsi="Times New Roman" w:cs="Times New Roman"/>
          <w:sz w:val="24"/>
          <w:szCs w:val="24"/>
          <w:lang w:val="en-US" w:eastAsia="id-ID"/>
        </w:rPr>
        <w:t>apa</w:t>
      </w:r>
      <w:proofErr w:type="gramEnd"/>
      <w:r w:rsidRPr="006A5C69">
        <w:rPr>
          <w:rFonts w:ascii="Times New Roman" w:hAnsi="Times New Roman" w:cs="Times New Roman"/>
          <w:sz w:val="24"/>
          <w:szCs w:val="24"/>
          <w:lang w:val="en-US" w:eastAsia="id-ID"/>
        </w:rPr>
        <w:t xml:space="preserve"> yang diketahui dan apa yang ditanyakan pada soal tersebut. Pada tahap proses siswa dapat menggunakan rumus atau strategi yang tepat untuk menyelesaikan persoalan. Dari jawaban 1a dan 1b,  dapat diketahui bahwa siswa memahami sifat-sifat yang dimiliki oleh trapesium, sehingga dapat memberikan proses yang benar. Pada tahap objek siswa mampu menentukan nilai </w:t>
      </w:r>
      <m:oMath>
        <m:r>
          <w:rPr>
            <w:rFonts w:ascii="Cambria Math" w:hAnsi="Cambria Math" w:cs="Times New Roman"/>
            <w:sz w:val="24"/>
            <w:szCs w:val="24"/>
            <w:lang w:val="en-US" w:eastAsia="id-ID"/>
          </w:rPr>
          <m:t>y</m:t>
        </m:r>
      </m:oMath>
      <w:r w:rsidRPr="006A5C69">
        <w:rPr>
          <w:rFonts w:ascii="Times New Roman" w:hAnsi="Times New Roman" w:cs="Times New Roman"/>
          <w:sz w:val="24"/>
          <w:szCs w:val="24"/>
          <w:lang w:val="en-US" w:eastAsia="id-ID"/>
        </w:rPr>
        <w:t xml:space="preserve"> dengan rumus yang diperoleh dari mengetahui sifat-sifat trapesium dan dengan memanfaatkan nilai</w:t>
      </w:r>
      <m:oMath>
        <m:r>
          <w:rPr>
            <w:rFonts w:ascii="Cambria Math" w:hAnsi="Cambria Math" w:cs="Times New Roman"/>
            <w:sz w:val="24"/>
            <w:szCs w:val="24"/>
            <w:lang w:val="en-US" w:eastAsia="id-ID"/>
          </w:rPr>
          <m:t xml:space="preserve"> x</m:t>
        </m:r>
      </m:oMath>
      <w:r w:rsidRPr="006A5C69">
        <w:rPr>
          <w:rFonts w:ascii="Times New Roman" w:hAnsi="Times New Roman" w:cs="Times New Roman"/>
          <w:sz w:val="24"/>
          <w:szCs w:val="24"/>
          <w:lang w:val="en-US" w:eastAsia="id-ID"/>
        </w:rPr>
        <w:t xml:space="preserve"> yang telah dicari sebelumnya. Pada tahap skema siswa </w:t>
      </w:r>
      <w:r w:rsidRPr="006A5C69">
        <w:rPr>
          <w:rFonts w:ascii="Times New Roman" w:hAnsi="Times New Roman" w:cs="Times New Roman"/>
          <w:sz w:val="24"/>
          <w:szCs w:val="24"/>
          <w:lang w:val="en-US" w:eastAsia="id-ID"/>
        </w:rPr>
        <w:lastRenderedPageBreak/>
        <w:t>dapat menemukan jawaban akhir dengan benar. Selanjutnya untuk tahap proses pada jawaban 1c siswa telah menggunakan rumus yang tepat dengan strategi yang tepat sehingga tahap skema dapat tercapai.</w:t>
      </w:r>
    </w:p>
    <w:p w:rsidR="00AD5330" w:rsidRPr="006A5C69" w:rsidRDefault="00AE2617" w:rsidP="00AE2617">
      <w:pPr>
        <w:pStyle w:val="ListParagraph"/>
        <w:spacing w:after="0" w:line="360" w:lineRule="auto"/>
        <w:ind w:left="426"/>
        <w:jc w:val="both"/>
        <w:rPr>
          <w:rFonts w:ascii="Times New Roman" w:hAnsi="Times New Roman" w:cs="Times New Roman"/>
          <w:sz w:val="24"/>
          <w:szCs w:val="24"/>
          <w:lang w:val="en-US" w:eastAsia="id-ID"/>
        </w:rPr>
      </w:pPr>
      <w:r>
        <w:rPr>
          <w:rFonts w:ascii="Times New Roman" w:hAnsi="Times New Roman" w:cs="Times New Roman"/>
          <w:noProof/>
          <w:sz w:val="24"/>
          <w:szCs w:val="24"/>
          <w:lang w:val="en-US"/>
        </w:rPr>
        <w:drawing>
          <wp:inline distT="0" distB="0" distL="0" distR="0">
            <wp:extent cx="2471420" cy="2324735"/>
            <wp:effectExtent l="0" t="0" r="508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2 MO.jpg"/>
                    <pic:cNvPicPr/>
                  </pic:nvPicPr>
                  <pic:blipFill>
                    <a:blip r:embed="rId65">
                      <a:extLst>
                        <a:ext uri="{28A0092B-C50C-407E-A947-70E740481C1C}">
                          <a14:useLocalDpi xmlns:a14="http://schemas.microsoft.com/office/drawing/2010/main" val="0"/>
                        </a:ext>
                      </a:extLst>
                    </a:blip>
                    <a:stretch>
                      <a:fillRect/>
                    </a:stretch>
                  </pic:blipFill>
                  <pic:spPr>
                    <a:xfrm>
                      <a:off x="0" y="0"/>
                      <a:ext cx="2471420" cy="2324735"/>
                    </a:xfrm>
                    <a:prstGeom prst="rect">
                      <a:avLst/>
                    </a:prstGeom>
                  </pic:spPr>
                </pic:pic>
              </a:graphicData>
            </a:graphic>
          </wp:inline>
        </w:drawing>
      </w:r>
    </w:p>
    <w:p w:rsidR="00AD5330" w:rsidRPr="006A5C69" w:rsidRDefault="00450FE7">
      <w:pPr>
        <w:pStyle w:val="ListParagraph"/>
        <w:spacing w:after="0" w:line="360" w:lineRule="auto"/>
        <w:ind w:left="426" w:firstLine="425"/>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hasil pekerjaan MO, pada tahap aksi siswa memberikan jawaban yang benar dengan menuliskan </w:t>
      </w:r>
      <w:proofErr w:type="gramStart"/>
      <w:r w:rsidRPr="006A5C69">
        <w:rPr>
          <w:rFonts w:ascii="Times New Roman" w:hAnsi="Times New Roman" w:cs="Times New Roman"/>
          <w:sz w:val="24"/>
          <w:szCs w:val="24"/>
          <w:lang w:val="en-US" w:eastAsia="id-ID"/>
        </w:rPr>
        <w:t>apa</w:t>
      </w:r>
      <w:proofErr w:type="gramEnd"/>
      <w:r w:rsidRPr="006A5C69">
        <w:rPr>
          <w:rFonts w:ascii="Times New Roman" w:hAnsi="Times New Roman" w:cs="Times New Roman"/>
          <w:sz w:val="24"/>
          <w:szCs w:val="24"/>
          <w:lang w:val="en-US" w:eastAsia="id-ID"/>
        </w:rPr>
        <w:t xml:space="preserve"> yang diketahui dan apa yang ditanyakan pada soal tersebut. Pada tahap proses siswa menggunakan rumus atau strategi yang tepat untuk menyelesaikan persoalan. Siswa memberikan penambahan variabel bantu untuk mencari nilai tinggi segitiga. Pada tahap objek siswa memanfaatkan hasil pekerjaan sebelumnya untuk memperoleh hasil akhir yang ingin dicapai. Hal ini berarti pola pikir siswa MO bekerja dengan baik, MO mampu menerapkan strategi yang mudah untuk mendapatkan jawaban yang benar. Pada tahap skema siswa mampu memberikan jawaban </w:t>
      </w:r>
      <w:r w:rsidRPr="006A5C69">
        <w:rPr>
          <w:rFonts w:ascii="Times New Roman" w:hAnsi="Times New Roman" w:cs="Times New Roman"/>
          <w:sz w:val="24"/>
          <w:szCs w:val="24"/>
          <w:lang w:val="en-US" w:eastAsia="id-ID"/>
        </w:rPr>
        <w:lastRenderedPageBreak/>
        <w:t>yang tepat setelah menyelesaikan tahapan-tahapan sebelumnya.</w:t>
      </w:r>
    </w:p>
    <w:p w:rsidR="00AD5330" w:rsidRDefault="00450FE7">
      <w:pPr>
        <w:pStyle w:val="ListParagraph"/>
        <w:numPr>
          <w:ilvl w:val="0"/>
          <w:numId w:val="32"/>
        </w:numPr>
        <w:spacing w:after="0" w:line="360" w:lineRule="auto"/>
        <w:ind w:left="426"/>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Siswa </w:t>
      </w:r>
      <w:r w:rsidR="008F4DFA">
        <w:rPr>
          <w:rFonts w:ascii="Times New Roman" w:hAnsi="Times New Roman" w:cs="Times New Roman"/>
          <w:sz w:val="24"/>
          <w:szCs w:val="24"/>
          <w:lang w:val="en-US" w:eastAsia="id-ID"/>
        </w:rPr>
        <w:t>ber</w:t>
      </w:r>
      <w:r w:rsidR="008F4DFA" w:rsidRPr="006A5C69">
        <w:rPr>
          <w:rFonts w:ascii="Times New Roman" w:hAnsi="Times New Roman" w:cs="Times New Roman"/>
          <w:sz w:val="24"/>
          <w:szCs w:val="24"/>
          <w:lang w:val="en-US" w:eastAsia="id-ID"/>
        </w:rPr>
        <w:t xml:space="preserve">kemampuan </w:t>
      </w:r>
      <w:r w:rsidRPr="006A5C69">
        <w:rPr>
          <w:rFonts w:ascii="Times New Roman" w:hAnsi="Times New Roman" w:cs="Times New Roman"/>
          <w:sz w:val="24"/>
          <w:szCs w:val="24"/>
          <w:lang w:val="en-US" w:eastAsia="id-ID"/>
        </w:rPr>
        <w:t>sedang</w:t>
      </w:r>
    </w:p>
    <w:p w:rsidR="00AE2617" w:rsidRPr="006A5C69" w:rsidRDefault="00AE2617" w:rsidP="00AE2617">
      <w:pPr>
        <w:pStyle w:val="ListParagraph"/>
        <w:spacing w:after="0" w:line="360" w:lineRule="auto"/>
        <w:ind w:left="426"/>
        <w:jc w:val="both"/>
        <w:rPr>
          <w:rFonts w:ascii="Times New Roman" w:hAnsi="Times New Roman" w:cs="Times New Roman"/>
          <w:sz w:val="24"/>
          <w:szCs w:val="24"/>
          <w:lang w:val="en-US" w:eastAsia="id-ID"/>
        </w:rPr>
      </w:pPr>
      <w:r>
        <w:rPr>
          <w:rFonts w:ascii="Times New Roman" w:hAnsi="Times New Roman" w:cs="Times New Roman"/>
          <w:noProof/>
          <w:sz w:val="24"/>
          <w:szCs w:val="24"/>
          <w:lang w:val="en-US"/>
        </w:rPr>
        <w:drawing>
          <wp:inline distT="0" distB="0" distL="0" distR="0">
            <wp:extent cx="2471420" cy="1033780"/>
            <wp:effectExtent l="0" t="0" r="508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3 SM.jpg"/>
                    <pic:cNvPicPr/>
                  </pic:nvPicPr>
                  <pic:blipFill>
                    <a:blip r:embed="rId66">
                      <a:extLst>
                        <a:ext uri="{28A0092B-C50C-407E-A947-70E740481C1C}">
                          <a14:useLocalDpi xmlns:a14="http://schemas.microsoft.com/office/drawing/2010/main" val="0"/>
                        </a:ext>
                      </a:extLst>
                    </a:blip>
                    <a:stretch>
                      <a:fillRect/>
                    </a:stretch>
                  </pic:blipFill>
                  <pic:spPr>
                    <a:xfrm>
                      <a:off x="0" y="0"/>
                      <a:ext cx="2471420" cy="1033780"/>
                    </a:xfrm>
                    <a:prstGeom prst="rect">
                      <a:avLst/>
                    </a:prstGeom>
                  </pic:spPr>
                </pic:pic>
              </a:graphicData>
            </a:graphic>
          </wp:inline>
        </w:drawing>
      </w:r>
    </w:p>
    <w:p w:rsidR="00AD5330" w:rsidRDefault="00450FE7">
      <w:pPr>
        <w:spacing w:after="0" w:line="360" w:lineRule="auto"/>
        <w:ind w:left="426" w:firstLine="567"/>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hasil pekerjaan SM, pada tahap aksi siswa tidak memberikan gambaran mengenai </w:t>
      </w:r>
      <w:proofErr w:type="gramStart"/>
      <w:r w:rsidRPr="006A5C69">
        <w:rPr>
          <w:rFonts w:ascii="Times New Roman" w:hAnsi="Times New Roman" w:cs="Times New Roman"/>
          <w:sz w:val="24"/>
          <w:szCs w:val="24"/>
          <w:lang w:val="en-US" w:eastAsia="id-ID"/>
        </w:rPr>
        <w:t>apa</w:t>
      </w:r>
      <w:proofErr w:type="gramEnd"/>
      <w:r w:rsidRPr="006A5C69">
        <w:rPr>
          <w:rFonts w:ascii="Times New Roman" w:hAnsi="Times New Roman" w:cs="Times New Roman"/>
          <w:sz w:val="24"/>
          <w:szCs w:val="24"/>
          <w:lang w:val="en-US" w:eastAsia="id-ID"/>
        </w:rPr>
        <w:t xml:space="preserve"> yang diketahui dan apa yang ditanyakan pada persoalan tersebut. Siswa langsung masuk pada tahap proses dimana siswa mengolah pengetahuannya untuk menyusun strategi dalam menyelesaikan persoalan tersebut. Pada penyelesaian 1b siswa mengolah strategi menggunakan semua nilai yang telah diketahui pada penyelesaian sebelumnya, maka tahap objek telah terpenuhi. Pada tahap skema siswa dapat mendapatkan jawaban yang tepat meskipun siswa tidak melalui tahap aksi dalam menyelesaikan persoalan.</w:t>
      </w:r>
    </w:p>
    <w:p w:rsidR="00AE2617" w:rsidRPr="006A5C69" w:rsidRDefault="00AE2617" w:rsidP="00AE2617">
      <w:pPr>
        <w:spacing w:after="0" w:line="360" w:lineRule="auto"/>
        <w:ind w:left="426"/>
        <w:jc w:val="both"/>
        <w:rPr>
          <w:rFonts w:ascii="Times New Roman" w:hAnsi="Times New Roman" w:cs="Times New Roman"/>
          <w:sz w:val="24"/>
          <w:szCs w:val="24"/>
          <w:lang w:val="en-US" w:eastAsia="id-ID"/>
        </w:rPr>
      </w:pPr>
      <w:r>
        <w:rPr>
          <w:rFonts w:ascii="Times New Roman" w:hAnsi="Times New Roman" w:cs="Times New Roman"/>
          <w:noProof/>
          <w:sz w:val="24"/>
          <w:szCs w:val="24"/>
          <w:lang w:val="en-US"/>
        </w:rPr>
        <w:drawing>
          <wp:inline distT="0" distB="0" distL="0" distR="0">
            <wp:extent cx="2338888" cy="2038350"/>
            <wp:effectExtent l="0" t="0" r="4445"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4 SM.jpg"/>
                    <pic:cNvPicPr/>
                  </pic:nvPicPr>
                  <pic:blipFill>
                    <a:blip r:embed="rId67">
                      <a:extLst>
                        <a:ext uri="{28A0092B-C50C-407E-A947-70E740481C1C}">
                          <a14:useLocalDpi xmlns:a14="http://schemas.microsoft.com/office/drawing/2010/main" val="0"/>
                        </a:ext>
                      </a:extLst>
                    </a:blip>
                    <a:stretch>
                      <a:fillRect/>
                    </a:stretch>
                  </pic:blipFill>
                  <pic:spPr>
                    <a:xfrm>
                      <a:off x="0" y="0"/>
                      <a:ext cx="2338888" cy="2038350"/>
                    </a:xfrm>
                    <a:prstGeom prst="rect">
                      <a:avLst/>
                    </a:prstGeom>
                  </pic:spPr>
                </pic:pic>
              </a:graphicData>
            </a:graphic>
          </wp:inline>
        </w:drawing>
      </w:r>
    </w:p>
    <w:p w:rsidR="00AD5330" w:rsidRPr="006A5C69" w:rsidRDefault="00450FE7">
      <w:pPr>
        <w:spacing w:after="0" w:line="360" w:lineRule="auto"/>
        <w:ind w:left="426" w:firstLine="567"/>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hasil pekerjaan SM, berbeda dengan soal 1. Pada tahap aksi </w:t>
      </w:r>
      <w:r w:rsidRPr="006A5C69">
        <w:rPr>
          <w:rFonts w:ascii="Times New Roman" w:hAnsi="Times New Roman" w:cs="Times New Roman"/>
          <w:sz w:val="24"/>
          <w:szCs w:val="24"/>
          <w:lang w:val="en-US" w:eastAsia="id-ID"/>
        </w:rPr>
        <w:lastRenderedPageBreak/>
        <w:t>siswa memberikan jawaban yang benar dengan menuliskan apa yang diketahui dan apa yang ditanyakan pada soal tersebut. Pada tahap proses siswa menggunakan konsep perbandingan sebagai awal untuk mengatur strategi penyelesaian masalah. Pada tahap objek siswa memanfaatkan hasil pekerjaan sebelumnya untuk memperoleh hasil akhir yang ingin dicapai. Pada persoalan ini, siswa memberikan jawaban akhir yang benar, namun pada proses penyelesaiannya siswa kurang tepat dalam menuliskan hasil. Dari pekerjaan siswa tersebut dapat disimpulkan bahwa siswa kurang teliti dalam memberikan hasil penyelesaian. Tahap skema belum terpenuhi dengan baik meskpiun jawaban akhir pada persoalan benar.</w:t>
      </w:r>
    </w:p>
    <w:p w:rsidR="00AD5330" w:rsidRPr="006A5C69" w:rsidRDefault="00450FE7">
      <w:pPr>
        <w:pStyle w:val="ListParagraph"/>
        <w:numPr>
          <w:ilvl w:val="0"/>
          <w:numId w:val="32"/>
        </w:numPr>
        <w:spacing w:after="0" w:line="360" w:lineRule="auto"/>
        <w:ind w:left="426"/>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Siswa </w:t>
      </w:r>
      <w:r w:rsidR="008F4DFA">
        <w:rPr>
          <w:rFonts w:ascii="Times New Roman" w:hAnsi="Times New Roman" w:cs="Times New Roman"/>
          <w:sz w:val="24"/>
          <w:szCs w:val="24"/>
          <w:lang w:val="en-US" w:eastAsia="id-ID"/>
        </w:rPr>
        <w:t>ber</w:t>
      </w:r>
      <w:r w:rsidR="008F4DFA" w:rsidRPr="006A5C69">
        <w:rPr>
          <w:rFonts w:ascii="Times New Roman" w:hAnsi="Times New Roman" w:cs="Times New Roman"/>
          <w:sz w:val="24"/>
          <w:szCs w:val="24"/>
          <w:lang w:val="en-US" w:eastAsia="id-ID"/>
        </w:rPr>
        <w:t>kemampuan</w:t>
      </w:r>
      <w:r w:rsidRPr="006A5C69">
        <w:rPr>
          <w:rFonts w:ascii="Times New Roman" w:hAnsi="Times New Roman" w:cs="Times New Roman"/>
          <w:sz w:val="24"/>
          <w:szCs w:val="24"/>
          <w:lang w:val="en-US" w:eastAsia="id-ID"/>
        </w:rPr>
        <w:t xml:space="preserve"> rendah</w:t>
      </w:r>
    </w:p>
    <w:p w:rsidR="00AD5330" w:rsidRPr="006A5C69" w:rsidRDefault="00AE2617">
      <w:pPr>
        <w:pStyle w:val="ListParagraph"/>
        <w:spacing w:after="0" w:line="360" w:lineRule="auto"/>
        <w:ind w:left="426"/>
        <w:jc w:val="both"/>
        <w:rPr>
          <w:rFonts w:ascii="Times New Roman" w:hAnsi="Times New Roman" w:cs="Times New Roman"/>
          <w:sz w:val="24"/>
          <w:szCs w:val="24"/>
          <w:lang w:val="en-US" w:eastAsia="id-ID"/>
        </w:rPr>
      </w:pPr>
      <w:r>
        <w:rPr>
          <w:rFonts w:ascii="Times New Roman" w:hAnsi="Times New Roman" w:cs="Times New Roman"/>
          <w:noProof/>
          <w:sz w:val="24"/>
          <w:szCs w:val="24"/>
          <w:lang w:val="en-US"/>
        </w:rPr>
        <w:drawing>
          <wp:inline distT="0" distB="0" distL="0" distR="0">
            <wp:extent cx="2419350" cy="3123494"/>
            <wp:effectExtent l="0" t="0" r="0" b="127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5 SA.jpg"/>
                    <pic:cNvPicPr/>
                  </pic:nvPicPr>
                  <pic:blipFill>
                    <a:blip r:embed="rId68">
                      <a:extLst>
                        <a:ext uri="{28A0092B-C50C-407E-A947-70E740481C1C}">
                          <a14:useLocalDpi xmlns:a14="http://schemas.microsoft.com/office/drawing/2010/main" val="0"/>
                        </a:ext>
                      </a:extLst>
                    </a:blip>
                    <a:stretch>
                      <a:fillRect/>
                    </a:stretch>
                  </pic:blipFill>
                  <pic:spPr>
                    <a:xfrm>
                      <a:off x="0" y="0"/>
                      <a:ext cx="2423340" cy="3128645"/>
                    </a:xfrm>
                    <a:prstGeom prst="rect">
                      <a:avLst/>
                    </a:prstGeom>
                  </pic:spPr>
                </pic:pic>
              </a:graphicData>
            </a:graphic>
          </wp:inline>
        </w:drawing>
      </w:r>
    </w:p>
    <w:p w:rsidR="00AD5330" w:rsidRPr="006A5C69" w:rsidRDefault="00450FE7">
      <w:pPr>
        <w:pStyle w:val="ListParagraph"/>
        <w:spacing w:after="0" w:line="360" w:lineRule="auto"/>
        <w:ind w:left="426" w:firstLine="425"/>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hasil pekerjaan SA, pada tahap aksi siswa memberikan </w:t>
      </w:r>
      <w:r w:rsidRPr="006A5C69">
        <w:rPr>
          <w:rFonts w:ascii="Times New Roman" w:hAnsi="Times New Roman" w:cs="Times New Roman"/>
          <w:sz w:val="24"/>
          <w:szCs w:val="24"/>
          <w:lang w:val="en-US" w:eastAsia="id-ID"/>
        </w:rPr>
        <w:lastRenderedPageBreak/>
        <w:t xml:space="preserve">gambaran mengenai </w:t>
      </w:r>
      <w:proofErr w:type="gramStart"/>
      <w:r w:rsidRPr="006A5C69">
        <w:rPr>
          <w:rFonts w:ascii="Times New Roman" w:hAnsi="Times New Roman" w:cs="Times New Roman"/>
          <w:sz w:val="24"/>
          <w:szCs w:val="24"/>
          <w:lang w:val="en-US" w:eastAsia="id-ID"/>
        </w:rPr>
        <w:t>apa</w:t>
      </w:r>
      <w:proofErr w:type="gramEnd"/>
      <w:r w:rsidRPr="006A5C69">
        <w:rPr>
          <w:rFonts w:ascii="Times New Roman" w:hAnsi="Times New Roman" w:cs="Times New Roman"/>
          <w:sz w:val="24"/>
          <w:szCs w:val="24"/>
          <w:lang w:val="en-US" w:eastAsia="id-ID"/>
        </w:rPr>
        <w:t xml:space="preserve"> yang ditanyakan pada persoalan tersebut, namun siswa tidak menuliskan mengenai apa yang diketahui. Meskipun tahap aksi tidak terpenuhi, siswa melanjutkan pada tahap proses yaitu menempatkan rumus yang sesuai dengan persoalan. Pada pekerjaan 1a siswa telah memanfaatkan apa yang diketahui, padahal siswa tidak menuliskan apa yang diketahui pada tahap aksi. Sehingga siswa kurang tepat dalam memberikan hasil akhir pada persoalan 1a (</w:t>
      </w:r>
      <m:oMath>
        <m:r>
          <w:rPr>
            <w:rFonts w:ascii="Cambria Math" w:hAnsi="Cambria Math" w:cs="Times New Roman"/>
            <w:sz w:val="24"/>
            <w:szCs w:val="24"/>
            <w:lang w:val="en-US" w:eastAsia="id-ID"/>
          </w:rPr>
          <m:t>x=60</m:t>
        </m:r>
      </m:oMath>
      <w:r w:rsidRPr="006A5C69">
        <w:rPr>
          <w:rFonts w:ascii="Times New Roman" w:hAnsi="Times New Roman" w:cs="Times New Roman"/>
          <w:sz w:val="24"/>
          <w:szCs w:val="24"/>
          <w:lang w:val="en-US" w:eastAsia="id-ID"/>
        </w:rPr>
        <w:t xml:space="preserve">). Namun siswa memberikan nilai </w:t>
      </w:r>
      <m:oMath>
        <m:r>
          <w:rPr>
            <w:rFonts w:ascii="Cambria Math" w:hAnsi="Cambria Math" w:cs="Times New Roman"/>
            <w:sz w:val="24"/>
            <w:szCs w:val="24"/>
            <w:lang w:val="en-US" w:eastAsia="id-ID"/>
          </w:rPr>
          <m:t>x=70</m:t>
        </m:r>
      </m:oMath>
      <w:r w:rsidRPr="006A5C69">
        <w:rPr>
          <w:rFonts w:ascii="Times New Roman" w:hAnsi="Times New Roman" w:cs="Times New Roman"/>
          <w:sz w:val="24"/>
          <w:szCs w:val="24"/>
          <w:lang w:val="en-US" w:eastAsia="id-ID"/>
        </w:rPr>
        <w:t xml:space="preserve"> pada proses penyelesaian persoalan 1b dan menghasilkan jawaban akhir yang tepat. Dalam hal ini tahap skema belum tercapai dengan baik melihat proses tahapan sebelumnya yang kurang tepat. Dalam pernyelesaian persoalan 1c siswa telah menghasilkan proses dan jawaban akhir yang benar.</w:t>
      </w:r>
    </w:p>
    <w:p w:rsidR="00AD5330" w:rsidRPr="006A5C69" w:rsidRDefault="008F4DFA">
      <w:pPr>
        <w:pStyle w:val="ListParagraph"/>
        <w:spacing w:after="0" w:line="360" w:lineRule="auto"/>
        <w:ind w:left="426"/>
        <w:jc w:val="both"/>
        <w:rPr>
          <w:rFonts w:ascii="Times New Roman" w:hAnsi="Times New Roman" w:cs="Times New Roman"/>
          <w:sz w:val="24"/>
          <w:szCs w:val="24"/>
          <w:lang w:val="en-US" w:eastAsia="id-ID"/>
        </w:rPr>
      </w:pPr>
      <w:r>
        <w:rPr>
          <w:rFonts w:ascii="Times New Roman" w:hAnsi="Times New Roman" w:cs="Times New Roman"/>
          <w:noProof/>
          <w:sz w:val="24"/>
          <w:szCs w:val="24"/>
          <w:lang w:val="en-US"/>
        </w:rPr>
        <w:drawing>
          <wp:inline distT="0" distB="0" distL="0" distR="0">
            <wp:extent cx="2466975" cy="1872068"/>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6 SA.jpg"/>
                    <pic:cNvPicPr/>
                  </pic:nvPicPr>
                  <pic:blipFill>
                    <a:blip r:embed="rId69">
                      <a:extLst>
                        <a:ext uri="{28A0092B-C50C-407E-A947-70E740481C1C}">
                          <a14:useLocalDpi xmlns:a14="http://schemas.microsoft.com/office/drawing/2010/main" val="0"/>
                        </a:ext>
                      </a:extLst>
                    </a:blip>
                    <a:stretch>
                      <a:fillRect/>
                    </a:stretch>
                  </pic:blipFill>
                  <pic:spPr>
                    <a:xfrm>
                      <a:off x="0" y="0"/>
                      <a:ext cx="2471043" cy="1875155"/>
                    </a:xfrm>
                    <a:prstGeom prst="rect">
                      <a:avLst/>
                    </a:prstGeom>
                  </pic:spPr>
                </pic:pic>
              </a:graphicData>
            </a:graphic>
          </wp:inline>
        </w:drawing>
      </w:r>
    </w:p>
    <w:p w:rsidR="00AD5330" w:rsidRPr="006A5C69" w:rsidRDefault="00450FE7">
      <w:pPr>
        <w:pStyle w:val="ListParagraph"/>
        <w:spacing w:after="0" w:line="360" w:lineRule="auto"/>
        <w:ind w:left="426" w:firstLine="425"/>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hasil pekerjaan SA, pada tahap aksi siswa memberikan jawaban yang benar dengan menuliskan </w:t>
      </w:r>
      <w:proofErr w:type="gramStart"/>
      <w:r w:rsidRPr="006A5C69">
        <w:rPr>
          <w:rFonts w:ascii="Times New Roman" w:hAnsi="Times New Roman" w:cs="Times New Roman"/>
          <w:sz w:val="24"/>
          <w:szCs w:val="24"/>
          <w:lang w:val="en-US" w:eastAsia="id-ID"/>
        </w:rPr>
        <w:t>apa</w:t>
      </w:r>
      <w:proofErr w:type="gramEnd"/>
      <w:r w:rsidRPr="006A5C69">
        <w:rPr>
          <w:rFonts w:ascii="Times New Roman" w:hAnsi="Times New Roman" w:cs="Times New Roman"/>
          <w:sz w:val="24"/>
          <w:szCs w:val="24"/>
          <w:lang w:val="en-US" w:eastAsia="id-ID"/>
        </w:rPr>
        <w:t xml:space="preserve"> yang diketahui dan apa yang ditanyakan pada soal tersebut. </w:t>
      </w:r>
      <w:r w:rsidRPr="006A5C69">
        <w:rPr>
          <w:rFonts w:ascii="Times New Roman" w:hAnsi="Times New Roman" w:cs="Times New Roman"/>
          <w:sz w:val="24"/>
          <w:szCs w:val="24"/>
          <w:lang w:val="en-US" w:eastAsia="id-ID"/>
        </w:rPr>
        <w:lastRenderedPageBreak/>
        <w:t xml:space="preserve">Pada tahap proses siswa menggunakan rumus atau strategi yang tepat untuk menyelesaikan persoalan. Sedangkan pada tahap objek siswa memanfaatkan hasil dari penyelesaian yang dilalui sebelumnya. Namun siswa kurang tepat dalam memberikan jawaban akhir, sehingga tahap skema tidak dapat tercapai. </w:t>
      </w:r>
    </w:p>
    <w:p w:rsidR="00AD5330" w:rsidRPr="006A5C69" w:rsidRDefault="00450FE7">
      <w:pPr>
        <w:pStyle w:val="ListParagraph"/>
        <w:spacing w:after="0" w:line="360" w:lineRule="auto"/>
        <w:ind w:left="426" w:firstLine="425"/>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hasil analisis tugas siswa tersebut, tahap aksi tercapai cukup baik dimana siswa mengetahui apa yang menjadi permasalahan dalam soal tersebut. Terdapat siswa yang memiliki kemampuan sedang dimana siswa tersebut tidak memberikan gambaran tahap aksi melainkan langsung ke tahap proses. Pada tahap proses baik siswa dengan kemampuan tinggi, sedang, dan rendah dapat melaksanakan tahap ini dengan baik. Hal ini berarti siswa dapat mengolah informasi ataupun materi yang diberikan oleh guru yang kemudian diterapkan untuk menyelesaikan persoalan pada tugas tersebut. </w:t>
      </w:r>
    </w:p>
    <w:p w:rsidR="00AD5330" w:rsidRPr="006A5C69" w:rsidRDefault="00450FE7">
      <w:pPr>
        <w:pStyle w:val="ListParagraph"/>
        <w:spacing w:after="0" w:line="360" w:lineRule="auto"/>
        <w:ind w:left="426" w:firstLine="425"/>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Pada tahap objek siswa dapat memanfaatkan hasil penyelesaian pada tahap proses, namun untuk siswa berkemampuan rendah pada soal 1b   kurang tepat dalam memberikan proses penyelesaian soal sedangkan pada jawaban akhir siswa memberikan jawaban yang benar. Hal ini berarti siswa kurang teliti dalam </w:t>
      </w:r>
      <w:r w:rsidRPr="006A5C69">
        <w:rPr>
          <w:rFonts w:ascii="Times New Roman" w:hAnsi="Times New Roman" w:cs="Times New Roman"/>
          <w:sz w:val="24"/>
          <w:szCs w:val="24"/>
          <w:lang w:val="en-US" w:eastAsia="id-ID"/>
        </w:rPr>
        <w:lastRenderedPageBreak/>
        <w:t>menyelesaikan soal.  Sedangkan untuk soal nomor 2 siswa telah memanfaatkan hasil pekerjaannya pada tahap proses, namun pada tahap objek ada beberapa proses penyelesaian yang kurang tepat, sehingga memberikan hasil akhir yang kurang tepat juga. Pada tahap skema siswa berkemampuan tinggi telah mencapai tahap ini dengan baik namun untuk siswa berkemampuan sedang dan rendah kurang baik dalam mencapai tahap ini. Tahap ini kurang tercapai dengan baik karena tahap-tahap sebelumnya tidak tercapai, seperti pada proses penyelesaian yang kurang tepat ataupun jawaban akhir yang kurang tepat.</w:t>
      </w:r>
    </w:p>
    <w:p w:rsidR="00AD5330" w:rsidRPr="006A5C69" w:rsidRDefault="00450FE7" w:rsidP="00D2726A">
      <w:pPr>
        <w:pStyle w:val="ListParagraph"/>
        <w:spacing w:after="0" w:line="360" w:lineRule="auto"/>
        <w:ind w:left="0" w:firstLine="425"/>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Adapun penilaian untuk tahap-tahap pemecahan masalah dengan teori APOS melalui tugas si</w:t>
      </w:r>
      <w:r w:rsidR="00D2726A">
        <w:rPr>
          <w:rFonts w:ascii="Times New Roman" w:hAnsi="Times New Roman" w:cs="Times New Roman"/>
          <w:sz w:val="24"/>
          <w:szCs w:val="24"/>
          <w:lang w:val="en-US" w:eastAsia="id-ID"/>
        </w:rPr>
        <w:t>swa dirumah termuat pada tabel 2</w:t>
      </w:r>
      <w:r w:rsidRPr="006A5C69">
        <w:rPr>
          <w:rFonts w:ascii="Times New Roman" w:hAnsi="Times New Roman" w:cs="Times New Roman"/>
          <w:sz w:val="24"/>
          <w:szCs w:val="24"/>
          <w:lang w:val="en-US" w:eastAsia="id-ID"/>
        </w:rPr>
        <w:t xml:space="preserve"> berikut:</w:t>
      </w:r>
    </w:p>
    <w:tbl>
      <w:tblPr>
        <w:tblStyle w:val="LightShading"/>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850"/>
        <w:gridCol w:w="746"/>
        <w:gridCol w:w="706"/>
        <w:gridCol w:w="816"/>
        <w:gridCol w:w="816"/>
      </w:tblGrid>
      <w:tr w:rsidR="00AD5330" w:rsidRPr="008F4DFA" w:rsidTr="00D2726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0" w:type="dxa"/>
            <w:tcBorders>
              <w:top w:val="nil"/>
              <w:bottom w:val="nil"/>
            </w:tcBorders>
            <w:shd w:val="clear" w:color="auto" w:fill="DDD9C3"/>
            <w:vAlign w:val="center"/>
          </w:tcPr>
          <w:p w:rsidR="00AD5330" w:rsidRPr="008F4DFA" w:rsidRDefault="008F4DFA" w:rsidP="008F4DFA">
            <w:pPr>
              <w:pStyle w:val="ListParagraph"/>
              <w:spacing w:after="0" w:line="360" w:lineRule="auto"/>
              <w:ind w:left="0"/>
              <w:jc w:val="center"/>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Tahap</w:t>
            </w:r>
          </w:p>
        </w:tc>
        <w:tc>
          <w:tcPr>
            <w:tcW w:w="746" w:type="dxa"/>
            <w:tcBorders>
              <w:bottom w:val="single" w:sz="4" w:space="0" w:color="000000"/>
              <w:right w:val="single" w:sz="4" w:space="0" w:color="000000"/>
            </w:tcBorders>
            <w:shd w:val="clear" w:color="auto" w:fill="auto"/>
            <w:vAlign w:val="center"/>
          </w:tcPr>
          <w:p w:rsidR="00AD5330" w:rsidRPr="008F4DFA" w:rsidRDefault="00450FE7" w:rsidP="008F4DFA">
            <w:pPr>
              <w:pStyle w:val="ListParagraph"/>
              <w:spacing w:after="0" w:line="360" w:lineRule="auto"/>
              <w:ind w:left="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Soal</w:t>
            </w:r>
          </w:p>
        </w:tc>
        <w:tc>
          <w:tcPr>
            <w:tcW w:w="706" w:type="dxa"/>
            <w:tcBorders>
              <w:left w:val="single" w:sz="4" w:space="0" w:color="000000"/>
              <w:bottom w:val="single" w:sz="4" w:space="0" w:color="000000"/>
            </w:tcBorders>
            <w:shd w:val="clear" w:color="auto" w:fill="auto"/>
            <w:vAlign w:val="center"/>
          </w:tcPr>
          <w:p w:rsidR="00AD5330" w:rsidRPr="008F4DFA" w:rsidRDefault="00450FE7" w:rsidP="008F4DFA">
            <w:pPr>
              <w:pStyle w:val="ListParagraph"/>
              <w:spacing w:after="0" w:line="360" w:lineRule="auto"/>
              <w:ind w:left="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Siswa MO</w:t>
            </w:r>
          </w:p>
        </w:tc>
        <w:tc>
          <w:tcPr>
            <w:tcW w:w="816" w:type="dxa"/>
            <w:tcBorders>
              <w:bottom w:val="single" w:sz="4" w:space="0" w:color="000000"/>
            </w:tcBorders>
            <w:shd w:val="clear" w:color="auto" w:fill="auto"/>
            <w:vAlign w:val="center"/>
          </w:tcPr>
          <w:p w:rsidR="00AD5330" w:rsidRPr="008F4DFA" w:rsidRDefault="00450FE7" w:rsidP="008F4DFA">
            <w:pPr>
              <w:pStyle w:val="ListParagraph"/>
              <w:spacing w:after="0" w:line="360" w:lineRule="auto"/>
              <w:ind w:left="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Siswa SM</w:t>
            </w:r>
          </w:p>
        </w:tc>
        <w:tc>
          <w:tcPr>
            <w:tcW w:w="816" w:type="dxa"/>
            <w:tcBorders>
              <w:bottom w:val="single" w:sz="4" w:space="0" w:color="000000"/>
            </w:tcBorders>
            <w:shd w:val="clear" w:color="auto" w:fill="auto"/>
            <w:vAlign w:val="center"/>
          </w:tcPr>
          <w:p w:rsidR="00AD5330" w:rsidRPr="008F4DFA" w:rsidRDefault="00450FE7" w:rsidP="008F4DFA">
            <w:pPr>
              <w:pStyle w:val="ListParagraph"/>
              <w:spacing w:after="0" w:line="360" w:lineRule="auto"/>
              <w:ind w:left="0"/>
              <w:jc w:val="center"/>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Siswa SA</w:t>
            </w:r>
          </w:p>
        </w:tc>
      </w:tr>
      <w:tr w:rsidR="00AD5330" w:rsidRPr="008F4DFA" w:rsidTr="00D2726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0" w:type="dxa"/>
            <w:vMerge w:val="restart"/>
            <w:tcBorders>
              <w:top w:val="nil"/>
              <w:bottom w:val="nil"/>
            </w:tcBorders>
            <w:shd w:val="clear" w:color="auto" w:fill="DDD9C3"/>
            <w:vAlign w:val="center"/>
          </w:tcPr>
          <w:p w:rsidR="00AD5330" w:rsidRPr="008F4DFA" w:rsidRDefault="00450FE7" w:rsidP="008F4DFA">
            <w:pPr>
              <w:pStyle w:val="ListParagraph"/>
              <w:spacing w:after="0" w:line="360" w:lineRule="auto"/>
              <w:ind w:left="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Aksi</w:t>
            </w:r>
          </w:p>
        </w:tc>
        <w:tc>
          <w:tcPr>
            <w:tcW w:w="746" w:type="dxa"/>
            <w:tcBorders>
              <w:bottom w:val="nil"/>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1</w:t>
            </w:r>
          </w:p>
        </w:tc>
        <w:tc>
          <w:tcPr>
            <w:tcW w:w="706" w:type="dxa"/>
            <w:tcBorders>
              <w:left w:val="single" w:sz="4" w:space="0" w:color="000000"/>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 xml:space="preserve">Baik </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 xml:space="preserve">Kurang </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r>
      <w:tr w:rsidR="00AD5330" w:rsidRPr="008F4DFA" w:rsidTr="00D2726A">
        <w:tc>
          <w:tcPr>
            <w:cnfStyle w:val="001000000000" w:firstRow="0" w:lastRow="0" w:firstColumn="1" w:lastColumn="0" w:oddVBand="0" w:evenVBand="0" w:oddHBand="0" w:evenHBand="0" w:firstRowFirstColumn="0" w:firstRowLastColumn="0" w:lastRowFirstColumn="0" w:lastRowLastColumn="0"/>
            <w:tcW w:w="850" w:type="dxa"/>
            <w:vMerge/>
            <w:tcBorders>
              <w:top w:val="nil"/>
              <w:left w:val="nil"/>
              <w:bottom w:val="nil"/>
              <w:right w:val="nil"/>
            </w:tcBorders>
            <w:shd w:val="clear" w:color="auto" w:fill="DDD9C3"/>
            <w:vAlign w:val="center"/>
          </w:tcPr>
          <w:p w:rsidR="00AD5330" w:rsidRPr="008F4DFA" w:rsidRDefault="00AD5330" w:rsidP="008F4DFA">
            <w:pPr>
              <w:pStyle w:val="ListParagraph"/>
              <w:spacing w:after="0" w:line="360" w:lineRule="auto"/>
              <w:ind w:left="0"/>
              <w:rPr>
                <w:rFonts w:ascii="Times New Roman" w:hAnsi="Times New Roman" w:cs="Times New Roman"/>
                <w:sz w:val="20"/>
                <w:szCs w:val="20"/>
                <w:lang w:val="en-US" w:eastAsia="id-ID"/>
              </w:rPr>
            </w:pPr>
          </w:p>
        </w:tc>
        <w:tc>
          <w:tcPr>
            <w:tcW w:w="746" w:type="dxa"/>
            <w:tcBorders>
              <w:top w:val="nil"/>
              <w:left w:val="nil"/>
              <w:bottom w:val="single" w:sz="4" w:space="0" w:color="000000"/>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2</w:t>
            </w:r>
          </w:p>
        </w:tc>
        <w:tc>
          <w:tcPr>
            <w:tcW w:w="706" w:type="dxa"/>
            <w:tcBorders>
              <w:top w:val="nil"/>
              <w:left w:val="single" w:sz="4" w:space="0" w:color="000000"/>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top w:val="nil"/>
              <w:left w:val="nil"/>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top w:val="nil"/>
              <w:left w:val="nil"/>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r>
      <w:tr w:rsidR="00AD5330" w:rsidRPr="008F4DFA" w:rsidTr="00D2726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0" w:type="dxa"/>
            <w:vMerge w:val="restart"/>
            <w:tcBorders>
              <w:top w:val="nil"/>
              <w:bottom w:val="nil"/>
            </w:tcBorders>
            <w:shd w:val="clear" w:color="auto" w:fill="DDD9C3"/>
            <w:vAlign w:val="center"/>
          </w:tcPr>
          <w:p w:rsidR="00AD5330" w:rsidRPr="008F4DFA" w:rsidRDefault="00450FE7" w:rsidP="008F4DFA">
            <w:pPr>
              <w:pStyle w:val="ListParagraph"/>
              <w:spacing w:after="0" w:line="360" w:lineRule="auto"/>
              <w:ind w:left="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Proses</w:t>
            </w:r>
          </w:p>
        </w:tc>
        <w:tc>
          <w:tcPr>
            <w:tcW w:w="746" w:type="dxa"/>
            <w:tcBorders>
              <w:bottom w:val="nil"/>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1</w:t>
            </w:r>
          </w:p>
        </w:tc>
        <w:tc>
          <w:tcPr>
            <w:tcW w:w="706" w:type="dxa"/>
            <w:tcBorders>
              <w:left w:val="single" w:sz="4" w:space="0" w:color="000000"/>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r>
      <w:tr w:rsidR="00AD5330" w:rsidRPr="008F4DFA" w:rsidTr="00D2726A">
        <w:tc>
          <w:tcPr>
            <w:cnfStyle w:val="001000000000" w:firstRow="0" w:lastRow="0" w:firstColumn="1" w:lastColumn="0" w:oddVBand="0" w:evenVBand="0" w:oddHBand="0" w:evenHBand="0" w:firstRowFirstColumn="0" w:firstRowLastColumn="0" w:lastRowFirstColumn="0" w:lastRowLastColumn="0"/>
            <w:tcW w:w="850" w:type="dxa"/>
            <w:vMerge/>
            <w:tcBorders>
              <w:top w:val="nil"/>
              <w:left w:val="nil"/>
              <w:bottom w:val="nil"/>
              <w:right w:val="nil"/>
            </w:tcBorders>
            <w:shd w:val="clear" w:color="auto" w:fill="DDD9C3"/>
            <w:vAlign w:val="center"/>
          </w:tcPr>
          <w:p w:rsidR="00AD5330" w:rsidRPr="008F4DFA" w:rsidRDefault="00AD5330" w:rsidP="008F4DFA">
            <w:pPr>
              <w:pStyle w:val="ListParagraph"/>
              <w:spacing w:after="0" w:line="360" w:lineRule="auto"/>
              <w:ind w:left="0"/>
              <w:rPr>
                <w:rFonts w:ascii="Times New Roman" w:hAnsi="Times New Roman" w:cs="Times New Roman"/>
                <w:sz w:val="20"/>
                <w:szCs w:val="20"/>
                <w:lang w:val="en-US" w:eastAsia="id-ID"/>
              </w:rPr>
            </w:pPr>
          </w:p>
        </w:tc>
        <w:tc>
          <w:tcPr>
            <w:tcW w:w="746" w:type="dxa"/>
            <w:tcBorders>
              <w:top w:val="nil"/>
              <w:left w:val="nil"/>
              <w:bottom w:val="single" w:sz="4" w:space="0" w:color="000000"/>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2</w:t>
            </w:r>
          </w:p>
        </w:tc>
        <w:tc>
          <w:tcPr>
            <w:tcW w:w="706" w:type="dxa"/>
            <w:tcBorders>
              <w:top w:val="nil"/>
              <w:left w:val="single" w:sz="4" w:space="0" w:color="000000"/>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top w:val="nil"/>
              <w:left w:val="nil"/>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top w:val="nil"/>
              <w:left w:val="nil"/>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r>
      <w:tr w:rsidR="00AD5330" w:rsidRPr="008F4DFA" w:rsidTr="00D2726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0" w:type="dxa"/>
            <w:vMerge w:val="restart"/>
            <w:tcBorders>
              <w:top w:val="nil"/>
              <w:bottom w:val="nil"/>
            </w:tcBorders>
            <w:shd w:val="clear" w:color="auto" w:fill="DDD9C3"/>
            <w:vAlign w:val="center"/>
          </w:tcPr>
          <w:p w:rsidR="00AD5330" w:rsidRPr="008F4DFA" w:rsidRDefault="00450FE7" w:rsidP="008F4DFA">
            <w:pPr>
              <w:pStyle w:val="ListParagraph"/>
              <w:spacing w:after="0" w:line="360" w:lineRule="auto"/>
              <w:ind w:left="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Objek</w:t>
            </w:r>
          </w:p>
        </w:tc>
        <w:tc>
          <w:tcPr>
            <w:tcW w:w="746" w:type="dxa"/>
            <w:tcBorders>
              <w:bottom w:val="nil"/>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1</w:t>
            </w:r>
          </w:p>
        </w:tc>
        <w:tc>
          <w:tcPr>
            <w:tcW w:w="706" w:type="dxa"/>
            <w:tcBorders>
              <w:left w:val="single" w:sz="4" w:space="0" w:color="000000"/>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r>
      <w:tr w:rsidR="00AD5330" w:rsidRPr="008F4DFA" w:rsidTr="00D2726A">
        <w:tc>
          <w:tcPr>
            <w:cnfStyle w:val="001000000000" w:firstRow="0" w:lastRow="0" w:firstColumn="1" w:lastColumn="0" w:oddVBand="0" w:evenVBand="0" w:oddHBand="0" w:evenHBand="0" w:firstRowFirstColumn="0" w:firstRowLastColumn="0" w:lastRowFirstColumn="0" w:lastRowLastColumn="0"/>
            <w:tcW w:w="850" w:type="dxa"/>
            <w:vMerge/>
            <w:tcBorders>
              <w:top w:val="nil"/>
              <w:left w:val="nil"/>
              <w:bottom w:val="nil"/>
              <w:right w:val="nil"/>
            </w:tcBorders>
            <w:shd w:val="clear" w:color="auto" w:fill="DDD9C3"/>
            <w:vAlign w:val="center"/>
          </w:tcPr>
          <w:p w:rsidR="00AD5330" w:rsidRPr="008F4DFA" w:rsidRDefault="00AD5330" w:rsidP="008F4DFA">
            <w:pPr>
              <w:pStyle w:val="ListParagraph"/>
              <w:spacing w:after="0" w:line="360" w:lineRule="auto"/>
              <w:ind w:left="0"/>
              <w:rPr>
                <w:rFonts w:ascii="Times New Roman" w:hAnsi="Times New Roman" w:cs="Times New Roman"/>
                <w:sz w:val="20"/>
                <w:szCs w:val="20"/>
                <w:lang w:val="en-US" w:eastAsia="id-ID"/>
              </w:rPr>
            </w:pPr>
          </w:p>
        </w:tc>
        <w:tc>
          <w:tcPr>
            <w:tcW w:w="746" w:type="dxa"/>
            <w:tcBorders>
              <w:top w:val="nil"/>
              <w:left w:val="nil"/>
              <w:bottom w:val="single" w:sz="4" w:space="0" w:color="000000"/>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2</w:t>
            </w:r>
          </w:p>
        </w:tc>
        <w:tc>
          <w:tcPr>
            <w:tcW w:w="706" w:type="dxa"/>
            <w:tcBorders>
              <w:top w:val="nil"/>
              <w:left w:val="single" w:sz="4" w:space="0" w:color="000000"/>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top w:val="nil"/>
              <w:left w:val="nil"/>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top w:val="nil"/>
              <w:left w:val="nil"/>
              <w:bottom w:val="single" w:sz="4" w:space="0" w:color="000000"/>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Kurang</w:t>
            </w:r>
          </w:p>
        </w:tc>
      </w:tr>
      <w:tr w:rsidR="00AD5330" w:rsidRPr="008F4DFA" w:rsidTr="00D2726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50" w:type="dxa"/>
            <w:vMerge w:val="restart"/>
            <w:tcBorders>
              <w:top w:val="nil"/>
              <w:bottom w:val="nil"/>
            </w:tcBorders>
            <w:shd w:val="clear" w:color="auto" w:fill="DDD9C3"/>
            <w:vAlign w:val="center"/>
          </w:tcPr>
          <w:p w:rsidR="00AD5330" w:rsidRPr="008F4DFA" w:rsidRDefault="00450FE7" w:rsidP="008F4DFA">
            <w:pPr>
              <w:pStyle w:val="ListParagraph"/>
              <w:spacing w:after="0" w:line="360" w:lineRule="auto"/>
              <w:ind w:left="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Skema</w:t>
            </w:r>
          </w:p>
        </w:tc>
        <w:tc>
          <w:tcPr>
            <w:tcW w:w="746" w:type="dxa"/>
            <w:tcBorders>
              <w:bottom w:val="nil"/>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1</w:t>
            </w:r>
          </w:p>
        </w:tc>
        <w:tc>
          <w:tcPr>
            <w:tcW w:w="706" w:type="dxa"/>
            <w:tcBorders>
              <w:left w:val="single" w:sz="4" w:space="0" w:color="000000"/>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Kurang</w:t>
            </w:r>
          </w:p>
        </w:tc>
        <w:tc>
          <w:tcPr>
            <w:tcW w:w="816" w:type="dxa"/>
            <w:tcBorders>
              <w:bottom w:val="nil"/>
            </w:tcBorders>
            <w:shd w:val="clear" w:color="auto" w:fill="auto"/>
          </w:tcPr>
          <w:p w:rsidR="00AD5330" w:rsidRPr="008F4DFA" w:rsidRDefault="00450FE7" w:rsidP="008F4DFA">
            <w:pPr>
              <w:pStyle w:val="ListParagraph"/>
              <w:spacing w:after="0" w:line="360" w:lineRule="auto"/>
              <w:ind w:left="0"/>
              <w:jc w:val="both"/>
              <w:cnfStyle w:val="000000100000" w:firstRow="0" w:lastRow="0" w:firstColumn="0" w:lastColumn="0" w:oddVBand="0" w:evenVBand="0" w:oddHBand="1"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Kurang</w:t>
            </w:r>
          </w:p>
        </w:tc>
      </w:tr>
      <w:tr w:rsidR="00AD5330" w:rsidRPr="008F4DFA" w:rsidTr="00D2726A">
        <w:tc>
          <w:tcPr>
            <w:cnfStyle w:val="001000000000" w:firstRow="0" w:lastRow="0" w:firstColumn="1" w:lastColumn="0" w:oddVBand="0" w:evenVBand="0" w:oddHBand="0" w:evenHBand="0" w:firstRowFirstColumn="0" w:firstRowLastColumn="0" w:lastRowFirstColumn="0" w:lastRowLastColumn="0"/>
            <w:tcW w:w="850" w:type="dxa"/>
            <w:vMerge/>
            <w:tcBorders>
              <w:top w:val="nil"/>
              <w:left w:val="nil"/>
              <w:bottom w:val="nil"/>
              <w:right w:val="nil"/>
            </w:tcBorders>
            <w:shd w:val="clear" w:color="auto" w:fill="DDD9C3"/>
          </w:tcPr>
          <w:p w:rsidR="00AD5330" w:rsidRPr="008F4DFA" w:rsidRDefault="00AD5330" w:rsidP="008F4DFA">
            <w:pPr>
              <w:pStyle w:val="ListParagraph"/>
              <w:spacing w:after="0" w:line="360" w:lineRule="auto"/>
              <w:ind w:left="0"/>
              <w:jc w:val="both"/>
              <w:rPr>
                <w:rFonts w:ascii="Times New Roman" w:hAnsi="Times New Roman" w:cs="Times New Roman"/>
                <w:sz w:val="20"/>
                <w:szCs w:val="20"/>
                <w:lang w:val="en-US" w:eastAsia="id-ID"/>
              </w:rPr>
            </w:pPr>
          </w:p>
        </w:tc>
        <w:tc>
          <w:tcPr>
            <w:tcW w:w="746" w:type="dxa"/>
            <w:tcBorders>
              <w:top w:val="nil"/>
              <w:left w:val="nil"/>
              <w:bottom w:val="nil"/>
              <w:right w:val="single" w:sz="4" w:space="0" w:color="000000"/>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b/>
                <w:sz w:val="20"/>
                <w:szCs w:val="20"/>
                <w:lang w:val="en-US" w:eastAsia="id-ID"/>
              </w:rPr>
            </w:pPr>
            <w:r w:rsidRPr="008F4DFA">
              <w:rPr>
                <w:rFonts w:ascii="Times New Roman" w:hAnsi="Times New Roman" w:cs="Times New Roman"/>
                <w:b/>
                <w:sz w:val="20"/>
                <w:szCs w:val="20"/>
                <w:lang w:val="en-US" w:eastAsia="id-ID"/>
              </w:rPr>
              <w:t>Soal 2</w:t>
            </w:r>
          </w:p>
        </w:tc>
        <w:tc>
          <w:tcPr>
            <w:tcW w:w="706" w:type="dxa"/>
            <w:tcBorders>
              <w:top w:val="nil"/>
              <w:left w:val="single" w:sz="4" w:space="0" w:color="000000"/>
              <w:bottom w:val="nil"/>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Baik</w:t>
            </w:r>
          </w:p>
        </w:tc>
        <w:tc>
          <w:tcPr>
            <w:tcW w:w="816" w:type="dxa"/>
            <w:tcBorders>
              <w:top w:val="nil"/>
              <w:left w:val="nil"/>
              <w:bottom w:val="nil"/>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Kurang</w:t>
            </w:r>
          </w:p>
        </w:tc>
        <w:tc>
          <w:tcPr>
            <w:tcW w:w="816" w:type="dxa"/>
            <w:tcBorders>
              <w:top w:val="nil"/>
              <w:left w:val="nil"/>
              <w:bottom w:val="nil"/>
              <w:right w:val="nil"/>
            </w:tcBorders>
            <w:shd w:val="clear" w:color="auto" w:fill="auto"/>
          </w:tcPr>
          <w:p w:rsidR="00AD5330" w:rsidRPr="008F4DFA" w:rsidRDefault="00450FE7" w:rsidP="008F4DFA">
            <w:pPr>
              <w:pStyle w:val="ListParagraph"/>
              <w:spacing w:after="0" w:line="360" w:lineRule="auto"/>
              <w:ind w:left="0"/>
              <w:jc w:val="both"/>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 w:val="20"/>
                <w:szCs w:val="20"/>
                <w:lang w:val="en-US" w:eastAsia="id-ID"/>
              </w:rPr>
            </w:pPr>
            <w:r w:rsidRPr="008F4DFA">
              <w:rPr>
                <w:rFonts w:ascii="Times New Roman" w:hAnsi="Times New Roman" w:cs="Times New Roman"/>
                <w:sz w:val="20"/>
                <w:szCs w:val="20"/>
                <w:lang w:val="en-US" w:eastAsia="id-ID"/>
              </w:rPr>
              <w:t>Kurang</w:t>
            </w:r>
          </w:p>
        </w:tc>
      </w:tr>
      <w:tr w:rsidR="00AD5330" w:rsidRPr="008F4DFA" w:rsidTr="00D2726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34" w:type="dxa"/>
            <w:gridSpan w:val="5"/>
            <w:tcBorders>
              <w:top w:val="nil"/>
              <w:bottom w:val="nil"/>
            </w:tcBorders>
            <w:shd w:val="clear" w:color="auto" w:fill="auto"/>
          </w:tcPr>
          <w:p w:rsidR="00AD5330" w:rsidRPr="008F4DFA" w:rsidRDefault="00D2726A" w:rsidP="008F4DFA">
            <w:pPr>
              <w:pStyle w:val="ListParagraph"/>
              <w:spacing w:after="0" w:line="360" w:lineRule="auto"/>
              <w:ind w:left="0"/>
              <w:jc w:val="center"/>
              <w:rPr>
                <w:rFonts w:ascii="Times New Roman" w:hAnsi="Times New Roman" w:cs="Times New Roman"/>
                <w:sz w:val="20"/>
                <w:szCs w:val="20"/>
                <w:lang w:val="en-US" w:eastAsia="id-ID"/>
              </w:rPr>
            </w:pPr>
            <w:r>
              <w:rPr>
                <w:rFonts w:ascii="Times New Roman" w:hAnsi="Times New Roman" w:cs="Times New Roman"/>
                <w:b w:val="0"/>
                <w:sz w:val="20"/>
                <w:szCs w:val="20"/>
                <w:lang w:val="en-US" w:eastAsia="id-ID"/>
              </w:rPr>
              <w:t>Tabel 2</w:t>
            </w:r>
            <w:r w:rsidR="00450FE7" w:rsidRPr="008F4DFA">
              <w:rPr>
                <w:rFonts w:ascii="Times New Roman" w:hAnsi="Times New Roman" w:cs="Times New Roman"/>
                <w:b w:val="0"/>
                <w:sz w:val="20"/>
                <w:szCs w:val="20"/>
                <w:lang w:val="en-US" w:eastAsia="id-ID"/>
              </w:rPr>
              <w:t>. Penilaian tahap-tahap teori APOS</w:t>
            </w:r>
          </w:p>
        </w:tc>
      </w:tr>
    </w:tbl>
    <w:p w:rsidR="008F4DFA" w:rsidRDefault="008F4DFA">
      <w:pPr>
        <w:spacing w:after="0" w:line="360" w:lineRule="auto"/>
        <w:jc w:val="both"/>
        <w:rPr>
          <w:rFonts w:ascii="Times New Roman" w:hAnsi="Times New Roman" w:cs="Times New Roman"/>
          <w:b/>
          <w:sz w:val="24"/>
          <w:szCs w:val="24"/>
          <w:lang w:val="en-US" w:eastAsia="id-ID"/>
        </w:rPr>
      </w:pPr>
    </w:p>
    <w:p w:rsidR="00AD5330" w:rsidRPr="006A5C69" w:rsidRDefault="00450FE7">
      <w:pPr>
        <w:spacing w:after="0" w:line="360" w:lineRule="auto"/>
        <w:jc w:val="both"/>
        <w:rPr>
          <w:rFonts w:ascii="Times New Roman" w:hAnsi="Times New Roman" w:cs="Times New Roman"/>
          <w:b/>
          <w:sz w:val="24"/>
          <w:szCs w:val="24"/>
          <w:lang w:val="en-US" w:eastAsia="id-ID"/>
        </w:rPr>
      </w:pPr>
      <w:r w:rsidRPr="006A5C69">
        <w:rPr>
          <w:rFonts w:ascii="Times New Roman" w:hAnsi="Times New Roman" w:cs="Times New Roman"/>
          <w:b/>
          <w:sz w:val="24"/>
          <w:szCs w:val="24"/>
          <w:lang w:val="en-US" w:eastAsia="id-ID"/>
        </w:rPr>
        <w:t>KESIMPULAN DAN SARAN</w:t>
      </w:r>
    </w:p>
    <w:p w:rsidR="00AD5330" w:rsidRPr="006A5C69" w:rsidRDefault="00450FE7">
      <w:pPr>
        <w:spacing w:after="0" w:line="360" w:lineRule="auto"/>
        <w:ind w:firstLine="426"/>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 xml:space="preserve">Berdasarkan penelitian, kemampuan pemecahan masalah siswa dengan </w:t>
      </w:r>
      <w:r w:rsidRPr="006A5C69">
        <w:rPr>
          <w:rFonts w:ascii="Times New Roman" w:hAnsi="Times New Roman" w:cs="Times New Roman"/>
          <w:sz w:val="24"/>
          <w:szCs w:val="24"/>
          <w:lang w:val="en-US" w:eastAsia="id-ID"/>
        </w:rPr>
        <w:lastRenderedPageBreak/>
        <w:t xml:space="preserve">menggunakan teori APOS tercapai dengan baik hanya pada tahap aksi dan proses sedangkan untuk tahap objek dan proses hanya tercapai pada siswa berkemampuan tinggi. Pada soal 1 ketercapaian siswa berkemampuan sedang dan siswa berkemampuan rendah hanya sampai pada tahap objek dan untuk tahap skema tidak tercapai disebabkan oleh proses penyelesaian siswa yang kurang tepat dan kesimpulan jawaban akhir yang kurang tepat. Sedangkan pada soal 2 ketercapaian siswa berkemampuan sedang hanya sampai pada tahap objek. Untuk siswa yang berkemampuan rendah hanya sampai pada tahap proses. Hal ini menunjukkan bahwa siswa menemui kesulitan saat pembelajaran dilakukan di rumah. Siswa yang berkemampuan tinggi </w:t>
      </w:r>
      <w:r w:rsidR="004D080E">
        <w:rPr>
          <w:rFonts w:ascii="Times New Roman" w:hAnsi="Times New Roman" w:cs="Times New Roman"/>
          <w:sz w:val="24"/>
          <w:szCs w:val="24"/>
          <w:lang w:val="en-US" w:eastAsia="id-ID"/>
        </w:rPr>
        <w:t xml:space="preserve">mempunyai </w:t>
      </w:r>
      <w:r w:rsidRPr="006A5C69">
        <w:rPr>
          <w:rFonts w:ascii="Times New Roman" w:hAnsi="Times New Roman" w:cs="Times New Roman"/>
          <w:sz w:val="24"/>
          <w:szCs w:val="24"/>
          <w:lang w:val="en-US" w:eastAsia="id-ID"/>
        </w:rPr>
        <w:t>kemam</w:t>
      </w:r>
      <w:r w:rsidR="004D080E">
        <w:rPr>
          <w:rFonts w:ascii="Times New Roman" w:hAnsi="Times New Roman" w:cs="Times New Roman"/>
          <w:sz w:val="24"/>
          <w:szCs w:val="24"/>
          <w:lang w:val="en-US" w:eastAsia="id-ID"/>
        </w:rPr>
        <w:t>puan pemecahan masalah yang</w:t>
      </w:r>
      <w:r w:rsidRPr="006A5C69">
        <w:rPr>
          <w:rFonts w:ascii="Times New Roman" w:hAnsi="Times New Roman" w:cs="Times New Roman"/>
          <w:sz w:val="24"/>
          <w:szCs w:val="24"/>
          <w:lang w:val="en-US" w:eastAsia="id-ID"/>
        </w:rPr>
        <w:t xml:space="preserve"> baik, sedangkan siswa yang berkemampuan rendah masih kurang dalam kemampuan pemecahan masalah sehingga kemampuan pe</w:t>
      </w:r>
      <w:r w:rsidR="004D080E">
        <w:rPr>
          <w:rFonts w:ascii="Times New Roman" w:hAnsi="Times New Roman" w:cs="Times New Roman"/>
          <w:sz w:val="24"/>
          <w:szCs w:val="24"/>
          <w:lang w:val="en-US" w:eastAsia="id-ID"/>
        </w:rPr>
        <w:t>mecahan siswa perlu dikembangkan</w:t>
      </w:r>
      <w:r w:rsidRPr="006A5C69">
        <w:rPr>
          <w:rFonts w:ascii="Times New Roman" w:hAnsi="Times New Roman" w:cs="Times New Roman"/>
          <w:sz w:val="24"/>
          <w:szCs w:val="24"/>
          <w:lang w:val="en-US" w:eastAsia="id-ID"/>
        </w:rPr>
        <w:t>.</w:t>
      </w:r>
    </w:p>
    <w:p w:rsidR="00AD5330" w:rsidRPr="006A5C69" w:rsidRDefault="00450FE7">
      <w:pPr>
        <w:spacing w:after="0" w:line="360" w:lineRule="auto"/>
        <w:ind w:firstLine="426"/>
        <w:jc w:val="both"/>
        <w:rPr>
          <w:rFonts w:ascii="Times New Roman" w:hAnsi="Times New Roman" w:cs="Times New Roman"/>
          <w:sz w:val="24"/>
          <w:szCs w:val="24"/>
          <w:lang w:val="en-US" w:eastAsia="id-ID"/>
        </w:rPr>
      </w:pPr>
      <w:r w:rsidRPr="006A5C69">
        <w:rPr>
          <w:rFonts w:ascii="Times New Roman" w:hAnsi="Times New Roman" w:cs="Times New Roman"/>
          <w:sz w:val="24"/>
          <w:szCs w:val="24"/>
          <w:lang w:val="en-US" w:eastAsia="id-ID"/>
        </w:rPr>
        <w:t>Saran dari peneliti adalah bagaimanapun keadaannya dalam proses pembelajaran guru harus tetap memantau perkembangan belajar siswa untuk mengetahui sejauh mana pemahaman siswa terhadap materi yang telah diberikan. Guru juga harus tetap melakukan bimbingan secara online kepada siswa untuk dapat menyelesaikan persoalan matematika, sehingga kemampuan pemecahan masalah siswa akan tercapai dengan baik.</w:t>
      </w:r>
    </w:p>
    <w:p w:rsidR="00AD5330" w:rsidRPr="006A5C69" w:rsidRDefault="00AD5330">
      <w:pPr>
        <w:spacing w:after="0" w:line="360" w:lineRule="auto"/>
        <w:jc w:val="both"/>
        <w:rPr>
          <w:rFonts w:ascii="Times New Roman" w:hAnsi="Times New Roman" w:cs="Times New Roman"/>
          <w:b/>
          <w:color w:val="222222"/>
          <w:shd w:val="clear" w:color="auto" w:fill="FFFFFF"/>
          <w:lang w:val="en-US"/>
        </w:rPr>
      </w:pPr>
    </w:p>
    <w:p w:rsidR="00AD5330" w:rsidRPr="006A5C69" w:rsidRDefault="00B70105">
      <w:pPr>
        <w:spacing w:after="0" w:line="360" w:lineRule="auto"/>
        <w:ind w:left="426" w:hanging="426"/>
        <w:jc w:val="both"/>
        <w:rPr>
          <w:rFonts w:ascii="Times New Roman" w:hAnsi="Times New Roman" w:cs="Times New Roman"/>
          <w:b/>
          <w:color w:val="222222"/>
          <w:shd w:val="clear" w:color="auto" w:fill="FFFFFF"/>
          <w:lang w:val="en-US"/>
        </w:rPr>
      </w:pPr>
      <w:r>
        <w:rPr>
          <w:rFonts w:ascii="Times New Roman" w:hAnsi="Times New Roman" w:cs="Times New Roman"/>
          <w:b/>
          <w:color w:val="222222"/>
          <w:shd w:val="clear" w:color="auto" w:fill="FFFFFF"/>
          <w:lang w:val="en-US"/>
        </w:rPr>
        <w:t>DAFTAR PUST</w:t>
      </w:r>
      <w:r w:rsidR="00450FE7" w:rsidRPr="006A5C69">
        <w:rPr>
          <w:rFonts w:ascii="Times New Roman" w:hAnsi="Times New Roman" w:cs="Times New Roman"/>
          <w:b/>
          <w:color w:val="222222"/>
          <w:shd w:val="clear" w:color="auto" w:fill="FFFFFF"/>
          <w:lang w:val="en-US"/>
        </w:rPr>
        <w:t>A</w:t>
      </w:r>
      <w:r>
        <w:rPr>
          <w:rFonts w:ascii="Times New Roman" w:hAnsi="Times New Roman" w:cs="Times New Roman"/>
          <w:b/>
          <w:color w:val="222222"/>
          <w:shd w:val="clear" w:color="auto" w:fill="FFFFFF"/>
          <w:lang w:val="en-US"/>
        </w:rPr>
        <w:t>KA</w:t>
      </w:r>
    </w:p>
    <w:p w:rsidR="00364252" w:rsidRPr="00BF7B13" w:rsidRDefault="00364252">
      <w:pPr>
        <w:spacing w:after="0" w:line="360" w:lineRule="auto"/>
        <w:ind w:left="426" w:hanging="426"/>
        <w:jc w:val="both"/>
        <w:rPr>
          <w:rFonts w:ascii="Times New Roman" w:hAnsi="Times New Roman" w:cs="Times New Roman"/>
          <w:sz w:val="24"/>
          <w:szCs w:val="24"/>
          <w:shd w:val="clear" w:color="auto" w:fill="FFFFFF"/>
          <w:lang w:val="en-US"/>
        </w:rPr>
      </w:pPr>
      <w:r w:rsidRPr="00BF7B13">
        <w:rPr>
          <w:rFonts w:ascii="Times New Roman" w:hAnsi="Times New Roman" w:cs="Times New Roman"/>
          <w:sz w:val="24"/>
          <w:szCs w:val="24"/>
          <w:shd w:val="clear" w:color="auto" w:fill="FFFFFF"/>
          <w:lang w:val="en-US"/>
        </w:rPr>
        <w:t xml:space="preserve">Lestari, Karunia E. 2015. Penerapan Model Pembelajaran M-APOS Untuk Meningkatkan Kemampuan Pemecahan Masalah Siswa SMP. </w:t>
      </w:r>
      <w:r w:rsidRPr="00BF7B13">
        <w:rPr>
          <w:rFonts w:ascii="Times New Roman" w:hAnsi="Times New Roman" w:cs="Times New Roman"/>
          <w:i/>
          <w:sz w:val="24"/>
          <w:szCs w:val="24"/>
          <w:shd w:val="clear" w:color="auto" w:fill="FFFFFF"/>
          <w:lang w:val="en-US"/>
        </w:rPr>
        <w:t>Jurnal Pendidikan UNSIKA</w:t>
      </w:r>
      <w:r w:rsidRPr="00BF7B13">
        <w:rPr>
          <w:rFonts w:ascii="Times New Roman" w:hAnsi="Times New Roman" w:cs="Times New Roman"/>
          <w:sz w:val="24"/>
          <w:szCs w:val="24"/>
          <w:shd w:val="clear" w:color="auto" w:fill="FFFFFF"/>
          <w:lang w:val="en-US"/>
        </w:rPr>
        <w:t>. 3(1)</w:t>
      </w:r>
      <w:r w:rsidR="000E1A6E" w:rsidRPr="00BF7B13">
        <w:rPr>
          <w:rFonts w:ascii="Times New Roman" w:hAnsi="Times New Roman" w:cs="Times New Roman"/>
          <w:sz w:val="24"/>
          <w:szCs w:val="24"/>
          <w:shd w:val="clear" w:color="auto" w:fill="FFFFFF"/>
          <w:lang w:val="en-US"/>
        </w:rPr>
        <w:t>:</w:t>
      </w:r>
      <w:r w:rsidRPr="00BF7B13">
        <w:rPr>
          <w:rFonts w:ascii="Times New Roman" w:hAnsi="Times New Roman" w:cs="Times New Roman"/>
          <w:sz w:val="24"/>
          <w:szCs w:val="24"/>
          <w:shd w:val="clear" w:color="auto" w:fill="FFFFFF"/>
          <w:lang w:val="en-US"/>
        </w:rPr>
        <w:t xml:space="preserve"> 45-55.</w:t>
      </w:r>
    </w:p>
    <w:p w:rsidR="0061471B" w:rsidRPr="003230AC" w:rsidRDefault="0061471B">
      <w:pPr>
        <w:spacing w:after="0" w:line="360" w:lineRule="auto"/>
        <w:ind w:left="426" w:hanging="426"/>
        <w:jc w:val="both"/>
        <w:rPr>
          <w:rFonts w:ascii="Times New Roman" w:hAnsi="Times New Roman" w:cs="Times New Roman"/>
          <w:sz w:val="24"/>
          <w:szCs w:val="24"/>
          <w:shd w:val="clear" w:color="auto" w:fill="FFFFFF"/>
        </w:rPr>
      </w:pPr>
      <w:r w:rsidRPr="00BF7B13">
        <w:rPr>
          <w:rFonts w:ascii="Times New Roman" w:hAnsi="Times New Roman" w:cs="Times New Roman"/>
          <w:sz w:val="24"/>
          <w:szCs w:val="24"/>
          <w:shd w:val="clear" w:color="auto" w:fill="FFFFFF"/>
          <w:lang w:val="en-US"/>
        </w:rPr>
        <w:t>Mariam, S., Nurmala, N., Nurdianti, D., Rustyani</w:t>
      </w:r>
      <w:proofErr w:type="gramStart"/>
      <w:r w:rsidRPr="00BF7B13">
        <w:rPr>
          <w:rFonts w:ascii="Times New Roman" w:hAnsi="Times New Roman" w:cs="Times New Roman"/>
          <w:sz w:val="24"/>
          <w:szCs w:val="24"/>
          <w:shd w:val="clear" w:color="auto" w:fill="FFFFFF"/>
          <w:lang w:val="en-US"/>
        </w:rPr>
        <w:t>,N</w:t>
      </w:r>
      <w:proofErr w:type="gramEnd"/>
      <w:r w:rsidRPr="00BF7B13">
        <w:rPr>
          <w:rFonts w:ascii="Times New Roman" w:hAnsi="Times New Roman" w:cs="Times New Roman"/>
          <w:sz w:val="24"/>
          <w:szCs w:val="24"/>
          <w:shd w:val="clear" w:color="auto" w:fill="FFFFFF"/>
          <w:lang w:val="en-US"/>
        </w:rPr>
        <w:t>.</w:t>
      </w:r>
      <w:r w:rsidR="000E1A6E" w:rsidRPr="00BF7B13">
        <w:rPr>
          <w:rFonts w:ascii="Times New Roman" w:hAnsi="Times New Roman" w:cs="Times New Roman"/>
          <w:sz w:val="24"/>
          <w:szCs w:val="24"/>
          <w:shd w:val="clear" w:color="auto" w:fill="FFFFFF"/>
          <w:lang w:val="en-US"/>
        </w:rPr>
        <w:t>, Desi, A., &amp; Hidayat, W. 2019</w:t>
      </w:r>
      <w:r w:rsidRPr="00BF7B13">
        <w:rPr>
          <w:rFonts w:ascii="Times New Roman" w:hAnsi="Times New Roman" w:cs="Times New Roman"/>
          <w:sz w:val="24"/>
          <w:szCs w:val="24"/>
          <w:shd w:val="clear" w:color="auto" w:fill="FFFFFF"/>
          <w:lang w:val="en-US"/>
        </w:rPr>
        <w:t>. Analisis Kemampuan Pemecahan Masalah Matematis Siswa MTsN Dengan Menggunakan Metode Open Minded Di Bandung Barat</w:t>
      </w:r>
      <w:r w:rsidRPr="00BF7B13">
        <w:rPr>
          <w:rFonts w:ascii="Times New Roman" w:hAnsi="Times New Roman" w:cs="Times New Roman"/>
          <w:i/>
          <w:sz w:val="24"/>
          <w:szCs w:val="24"/>
          <w:shd w:val="clear" w:color="auto" w:fill="FFFFFF"/>
          <w:lang w:val="en-US"/>
        </w:rPr>
        <w:t>. Jurnal Pendidikan Matematika</w:t>
      </w:r>
      <w:r w:rsidR="00EB690F" w:rsidRPr="00BF7B13">
        <w:rPr>
          <w:rFonts w:ascii="Times New Roman" w:hAnsi="Times New Roman" w:cs="Times New Roman"/>
          <w:sz w:val="24"/>
          <w:szCs w:val="24"/>
          <w:shd w:val="clear" w:color="auto" w:fill="FFFFFF"/>
          <w:lang w:val="en-US"/>
        </w:rPr>
        <w:t>. 3(1)</w:t>
      </w:r>
      <w:r w:rsidR="00632774">
        <w:rPr>
          <w:rFonts w:ascii="Times New Roman" w:hAnsi="Times New Roman" w:cs="Times New Roman"/>
          <w:sz w:val="24"/>
          <w:szCs w:val="24"/>
          <w:shd w:val="clear" w:color="auto" w:fill="FFFFFF"/>
          <w:lang w:val="en-US"/>
        </w:rPr>
        <w:t>: 178-186</w:t>
      </w:r>
      <w:r w:rsidR="003230AC">
        <w:rPr>
          <w:rFonts w:ascii="Times New Roman" w:hAnsi="Times New Roman" w:cs="Times New Roman"/>
          <w:sz w:val="24"/>
          <w:szCs w:val="24"/>
          <w:shd w:val="clear" w:color="auto" w:fill="FFFFFF"/>
        </w:rPr>
        <w:t>.</w:t>
      </w:r>
    </w:p>
    <w:p w:rsidR="0061471B" w:rsidRPr="00632774" w:rsidRDefault="000E1A6E">
      <w:pPr>
        <w:spacing w:after="0" w:line="360" w:lineRule="auto"/>
        <w:ind w:left="426" w:hanging="426"/>
        <w:jc w:val="both"/>
        <w:rPr>
          <w:rFonts w:ascii="Times New Roman" w:hAnsi="Times New Roman" w:cs="Times New Roman"/>
          <w:sz w:val="24"/>
          <w:szCs w:val="24"/>
          <w:shd w:val="clear" w:color="auto" w:fill="FFFFFF"/>
        </w:rPr>
      </w:pPr>
      <w:r w:rsidRPr="00BF7B13">
        <w:rPr>
          <w:rFonts w:ascii="Times New Roman" w:hAnsi="Times New Roman" w:cs="Times New Roman"/>
          <w:sz w:val="24"/>
          <w:szCs w:val="24"/>
          <w:shd w:val="clear" w:color="auto" w:fill="FFFFFF"/>
          <w:lang w:val="en-US"/>
        </w:rPr>
        <w:t>Mulyono. 2011</w:t>
      </w:r>
      <w:r w:rsidR="0061471B" w:rsidRPr="00BF7B13">
        <w:rPr>
          <w:rFonts w:ascii="Times New Roman" w:hAnsi="Times New Roman" w:cs="Times New Roman"/>
          <w:sz w:val="24"/>
          <w:szCs w:val="24"/>
          <w:shd w:val="clear" w:color="auto" w:fill="FFFFFF"/>
          <w:lang w:val="en-US"/>
        </w:rPr>
        <w:t>. Teori APOS dan Implementasinya Dalam Pembelajaran</w:t>
      </w:r>
      <w:r w:rsidR="0061471B" w:rsidRPr="00BF7B13">
        <w:rPr>
          <w:rFonts w:ascii="Times New Roman" w:hAnsi="Times New Roman" w:cs="Times New Roman"/>
          <w:i/>
          <w:sz w:val="24"/>
          <w:szCs w:val="24"/>
          <w:shd w:val="clear" w:color="auto" w:fill="FFFFFF"/>
          <w:lang w:val="en-US"/>
        </w:rPr>
        <w:t>. JMEE</w:t>
      </w:r>
      <w:r w:rsidR="0061471B" w:rsidRPr="00BF7B13">
        <w:rPr>
          <w:rFonts w:ascii="Times New Roman" w:hAnsi="Times New Roman" w:cs="Times New Roman"/>
          <w:sz w:val="24"/>
          <w:szCs w:val="24"/>
          <w:shd w:val="clear" w:color="auto" w:fill="FFFFFF"/>
          <w:lang w:val="en-US"/>
        </w:rPr>
        <w:t xml:space="preserve">. </w:t>
      </w:r>
      <w:r w:rsidR="00EB690F" w:rsidRPr="00BF7B13">
        <w:rPr>
          <w:rFonts w:ascii="Times New Roman" w:hAnsi="Times New Roman" w:cs="Times New Roman"/>
          <w:sz w:val="24"/>
          <w:szCs w:val="24"/>
          <w:shd w:val="clear" w:color="auto" w:fill="FFFFFF"/>
          <w:lang w:val="en-US"/>
        </w:rPr>
        <w:t>1(1)</w:t>
      </w:r>
      <w:r w:rsidR="00632774">
        <w:rPr>
          <w:rFonts w:ascii="Times New Roman" w:hAnsi="Times New Roman" w:cs="Times New Roman"/>
          <w:sz w:val="24"/>
          <w:szCs w:val="24"/>
          <w:shd w:val="clear" w:color="auto" w:fill="FFFFFF"/>
        </w:rPr>
        <w:t>: 37-45</w:t>
      </w:r>
      <w:r w:rsidR="003230AC">
        <w:rPr>
          <w:rFonts w:ascii="Times New Roman" w:hAnsi="Times New Roman" w:cs="Times New Roman"/>
          <w:sz w:val="24"/>
          <w:szCs w:val="24"/>
          <w:shd w:val="clear" w:color="auto" w:fill="FFFFFF"/>
        </w:rPr>
        <w:t>.</w:t>
      </w:r>
    </w:p>
    <w:p w:rsidR="0061471B" w:rsidRPr="00BF7B13" w:rsidRDefault="0061471B">
      <w:pPr>
        <w:spacing w:after="0" w:line="360" w:lineRule="auto"/>
        <w:ind w:left="567" w:hanging="568"/>
        <w:jc w:val="both"/>
        <w:rPr>
          <w:rFonts w:ascii="Times New Roman" w:hAnsi="Times New Roman" w:cs="Times New Roman"/>
          <w:color w:val="222222"/>
          <w:sz w:val="24"/>
          <w:szCs w:val="24"/>
          <w:shd w:val="clear" w:color="auto" w:fill="FFFFFF"/>
          <w:lang w:val="en-US"/>
        </w:rPr>
      </w:pPr>
      <w:r w:rsidRPr="00BF7B13">
        <w:rPr>
          <w:rFonts w:ascii="Times New Roman" w:hAnsi="Times New Roman" w:cs="Times New Roman"/>
          <w:color w:val="222222"/>
          <w:sz w:val="24"/>
          <w:szCs w:val="24"/>
          <w:shd w:val="clear" w:color="auto" w:fill="FFFFFF"/>
        </w:rPr>
        <w:t>Raha</w:t>
      </w:r>
      <w:r w:rsidR="000E1A6E" w:rsidRPr="00BF7B13">
        <w:rPr>
          <w:rFonts w:ascii="Times New Roman" w:hAnsi="Times New Roman" w:cs="Times New Roman"/>
          <w:color w:val="222222"/>
          <w:sz w:val="24"/>
          <w:szCs w:val="24"/>
          <w:shd w:val="clear" w:color="auto" w:fill="FFFFFF"/>
        </w:rPr>
        <w:t>yu, D. V., &amp; Afriansyah, E. A. 2015</w:t>
      </w:r>
      <w:r w:rsidRPr="00BF7B13">
        <w:rPr>
          <w:rFonts w:ascii="Times New Roman" w:hAnsi="Times New Roman" w:cs="Times New Roman"/>
          <w:color w:val="222222"/>
          <w:sz w:val="24"/>
          <w:szCs w:val="24"/>
          <w:shd w:val="clear" w:color="auto" w:fill="FFFFFF"/>
        </w:rPr>
        <w:t xml:space="preserve">. Meningkatkan kemampuan pemecahan masalah matematik siswa melalui model pembelajaran pelangi matematika. </w:t>
      </w:r>
      <w:r w:rsidRPr="003230AC">
        <w:rPr>
          <w:rFonts w:ascii="Times New Roman" w:hAnsi="Times New Roman" w:cs="Times New Roman"/>
          <w:i/>
          <w:color w:val="222222"/>
          <w:sz w:val="24"/>
          <w:szCs w:val="24"/>
          <w:shd w:val="clear" w:color="auto" w:fill="FFFFFF"/>
        </w:rPr>
        <w:t>Jurnal Pendidikan Matematika</w:t>
      </w:r>
      <w:r w:rsidRPr="00BF7B13">
        <w:rPr>
          <w:rFonts w:ascii="Times New Roman" w:hAnsi="Times New Roman" w:cs="Times New Roman"/>
          <w:color w:val="222222"/>
          <w:sz w:val="24"/>
          <w:szCs w:val="24"/>
          <w:shd w:val="clear" w:color="auto" w:fill="FFFFFF"/>
          <w:lang w:val="en-US"/>
        </w:rPr>
        <w:t>.</w:t>
      </w:r>
      <w:r w:rsidR="000E1A6E" w:rsidRPr="00BF7B13">
        <w:rPr>
          <w:rFonts w:ascii="Times New Roman" w:hAnsi="Times New Roman" w:cs="Times New Roman"/>
          <w:color w:val="222222"/>
          <w:sz w:val="24"/>
          <w:szCs w:val="24"/>
          <w:shd w:val="clear" w:color="auto" w:fill="FFFFFF"/>
        </w:rPr>
        <w:t xml:space="preserve"> 5(1)</w:t>
      </w:r>
      <w:r w:rsidR="000E1A6E" w:rsidRPr="00BF7B13">
        <w:rPr>
          <w:rFonts w:ascii="Times New Roman" w:hAnsi="Times New Roman" w:cs="Times New Roman"/>
          <w:color w:val="222222"/>
          <w:sz w:val="24"/>
          <w:szCs w:val="24"/>
          <w:shd w:val="clear" w:color="auto" w:fill="FFFFFF"/>
          <w:lang w:val="en-US"/>
        </w:rPr>
        <w:t xml:space="preserve">: </w:t>
      </w:r>
      <w:r w:rsidRPr="00BF7B13">
        <w:rPr>
          <w:rFonts w:ascii="Times New Roman" w:hAnsi="Times New Roman" w:cs="Times New Roman"/>
          <w:color w:val="222222"/>
          <w:sz w:val="24"/>
          <w:szCs w:val="24"/>
          <w:shd w:val="clear" w:color="auto" w:fill="FFFFFF"/>
          <w:lang w:val="en-US"/>
        </w:rPr>
        <w:t>29-37</w:t>
      </w:r>
      <w:r w:rsidRPr="00BF7B13">
        <w:rPr>
          <w:rFonts w:ascii="Times New Roman" w:hAnsi="Times New Roman" w:cs="Times New Roman"/>
          <w:color w:val="222222"/>
          <w:sz w:val="24"/>
          <w:szCs w:val="24"/>
          <w:shd w:val="clear" w:color="auto" w:fill="FFFFFF"/>
        </w:rPr>
        <w:t>.</w:t>
      </w:r>
    </w:p>
    <w:p w:rsidR="0061471B" w:rsidRPr="00632774" w:rsidRDefault="0061471B">
      <w:pPr>
        <w:spacing w:after="0" w:line="360" w:lineRule="auto"/>
        <w:ind w:left="567" w:hanging="568"/>
        <w:jc w:val="both"/>
        <w:rPr>
          <w:rFonts w:ascii="Times New Roman" w:hAnsi="Times New Roman" w:cs="Times New Roman"/>
          <w:color w:val="222222"/>
          <w:sz w:val="24"/>
          <w:szCs w:val="24"/>
          <w:shd w:val="clear" w:color="auto" w:fill="FFFFFF"/>
        </w:rPr>
      </w:pPr>
      <w:r w:rsidRPr="00BF7B13">
        <w:rPr>
          <w:rFonts w:ascii="Times New Roman" w:hAnsi="Times New Roman" w:cs="Times New Roman"/>
          <w:sz w:val="24"/>
          <w:szCs w:val="24"/>
        </w:rPr>
        <w:t>Ro</w:t>
      </w:r>
      <w:r w:rsidR="000E1A6E" w:rsidRPr="00BF7B13">
        <w:rPr>
          <w:rFonts w:ascii="Times New Roman" w:hAnsi="Times New Roman" w:cs="Times New Roman"/>
          <w:sz w:val="24"/>
          <w:szCs w:val="24"/>
        </w:rPr>
        <w:t>smawati, Elniati, S, Murni, D. 2012</w:t>
      </w:r>
      <w:r w:rsidRPr="00BF7B13">
        <w:rPr>
          <w:rFonts w:ascii="Times New Roman" w:hAnsi="Times New Roman" w:cs="Times New Roman"/>
          <w:sz w:val="24"/>
          <w:szCs w:val="24"/>
        </w:rPr>
        <w:t xml:space="preserve">. </w:t>
      </w:r>
      <w:r w:rsidRPr="003230AC">
        <w:rPr>
          <w:rFonts w:ascii="Times New Roman" w:hAnsi="Times New Roman" w:cs="Times New Roman"/>
          <w:iCs/>
          <w:sz w:val="24"/>
          <w:szCs w:val="24"/>
        </w:rPr>
        <w:t>Kemampuan Pemecahan Masalah Dan Lembar Kegiatan Siswa Berbasis Problem Solving</w:t>
      </w:r>
      <w:r w:rsidRPr="00BF7B13">
        <w:rPr>
          <w:rFonts w:ascii="Times New Roman" w:hAnsi="Times New Roman" w:cs="Times New Roman"/>
          <w:sz w:val="24"/>
          <w:szCs w:val="24"/>
        </w:rPr>
        <w:t xml:space="preserve">. </w:t>
      </w:r>
      <w:r w:rsidRPr="003230AC">
        <w:rPr>
          <w:rFonts w:ascii="Times New Roman" w:hAnsi="Times New Roman" w:cs="Times New Roman"/>
          <w:i/>
          <w:sz w:val="24"/>
          <w:szCs w:val="24"/>
        </w:rPr>
        <w:t>Jurnal Pendidikan Matematika</w:t>
      </w:r>
      <w:r w:rsidRPr="003230AC">
        <w:rPr>
          <w:rFonts w:ascii="Times New Roman" w:hAnsi="Times New Roman" w:cs="Times New Roman"/>
          <w:i/>
          <w:sz w:val="24"/>
          <w:szCs w:val="24"/>
          <w:lang w:val="en-US"/>
        </w:rPr>
        <w:t>.</w:t>
      </w:r>
      <w:r w:rsidRPr="00BF7B13">
        <w:rPr>
          <w:rFonts w:ascii="Times New Roman" w:hAnsi="Times New Roman" w:cs="Times New Roman"/>
          <w:sz w:val="24"/>
          <w:szCs w:val="24"/>
        </w:rPr>
        <w:t xml:space="preserve"> </w:t>
      </w:r>
      <w:r w:rsidR="00EB690F" w:rsidRPr="00BF7B13">
        <w:rPr>
          <w:rFonts w:ascii="Times New Roman" w:hAnsi="Times New Roman" w:cs="Times New Roman"/>
          <w:sz w:val="24"/>
          <w:szCs w:val="24"/>
          <w:lang w:val="en-US"/>
        </w:rPr>
        <w:t>1(1)</w:t>
      </w:r>
      <w:r w:rsidR="00632774">
        <w:rPr>
          <w:rFonts w:ascii="Times New Roman" w:hAnsi="Times New Roman" w:cs="Times New Roman"/>
          <w:sz w:val="24"/>
          <w:szCs w:val="24"/>
        </w:rPr>
        <w:t>: 80-84.</w:t>
      </w:r>
    </w:p>
    <w:p w:rsidR="0061471B" w:rsidRPr="00BF7B13" w:rsidRDefault="000E1A6E">
      <w:pPr>
        <w:spacing w:after="0" w:line="360" w:lineRule="auto"/>
        <w:ind w:left="567" w:hanging="568"/>
        <w:jc w:val="both"/>
        <w:rPr>
          <w:rFonts w:ascii="Times New Roman" w:hAnsi="Times New Roman" w:cs="Times New Roman"/>
          <w:color w:val="222222"/>
          <w:sz w:val="24"/>
          <w:szCs w:val="24"/>
          <w:shd w:val="clear" w:color="auto" w:fill="FFFFFF"/>
          <w:lang w:val="en-US"/>
        </w:rPr>
      </w:pPr>
      <w:r w:rsidRPr="00BF7B13">
        <w:rPr>
          <w:rFonts w:ascii="Times New Roman" w:hAnsi="Times New Roman" w:cs="Times New Roman"/>
          <w:color w:val="222222"/>
          <w:sz w:val="24"/>
          <w:szCs w:val="24"/>
          <w:shd w:val="clear" w:color="auto" w:fill="FFFFFF"/>
          <w:lang w:val="en-US"/>
        </w:rPr>
        <w:t>Samo, D. 2017</w:t>
      </w:r>
      <w:r w:rsidR="0061471B" w:rsidRPr="00BF7B13">
        <w:rPr>
          <w:rFonts w:ascii="Times New Roman" w:hAnsi="Times New Roman" w:cs="Times New Roman"/>
          <w:color w:val="222222"/>
          <w:sz w:val="24"/>
          <w:szCs w:val="24"/>
          <w:shd w:val="clear" w:color="auto" w:fill="FFFFFF"/>
          <w:lang w:val="en-US"/>
        </w:rPr>
        <w:t xml:space="preserve">. Kemampuan matematika mahasiswa tahun pertama dalam memecahkan masalah geometri konteks budaya. </w:t>
      </w:r>
      <w:r w:rsidR="0061471B" w:rsidRPr="00BF7B13">
        <w:rPr>
          <w:rFonts w:ascii="Times New Roman" w:hAnsi="Times New Roman" w:cs="Times New Roman"/>
          <w:i/>
          <w:color w:val="222222"/>
          <w:sz w:val="24"/>
          <w:szCs w:val="24"/>
          <w:shd w:val="clear" w:color="auto" w:fill="FFFFFF"/>
          <w:lang w:val="en-US"/>
        </w:rPr>
        <w:t>Jurnal riset pendidikan matematika</w:t>
      </w:r>
      <w:r w:rsidRPr="00BF7B13">
        <w:rPr>
          <w:rFonts w:ascii="Times New Roman" w:hAnsi="Times New Roman" w:cs="Times New Roman"/>
          <w:color w:val="222222"/>
          <w:sz w:val="24"/>
          <w:szCs w:val="24"/>
          <w:shd w:val="clear" w:color="auto" w:fill="FFFFFF"/>
          <w:lang w:val="en-US"/>
        </w:rPr>
        <w:t>, 4(2):</w:t>
      </w:r>
      <w:r w:rsidR="0061471B" w:rsidRPr="00BF7B13">
        <w:rPr>
          <w:rFonts w:ascii="Times New Roman" w:hAnsi="Times New Roman" w:cs="Times New Roman"/>
          <w:color w:val="222222"/>
          <w:sz w:val="24"/>
          <w:szCs w:val="24"/>
          <w:shd w:val="clear" w:color="auto" w:fill="FFFFFF"/>
          <w:lang w:val="en-US"/>
        </w:rPr>
        <w:t xml:space="preserve"> 141-152. </w:t>
      </w:r>
    </w:p>
    <w:p w:rsidR="0061471B" w:rsidRPr="00BF7B13" w:rsidRDefault="0061471B">
      <w:pPr>
        <w:spacing w:after="0" w:line="360" w:lineRule="auto"/>
        <w:ind w:left="567" w:hanging="568"/>
        <w:jc w:val="both"/>
        <w:rPr>
          <w:rFonts w:ascii="Times New Roman" w:hAnsi="Times New Roman" w:cs="Times New Roman"/>
          <w:color w:val="222222"/>
          <w:sz w:val="24"/>
          <w:szCs w:val="24"/>
          <w:shd w:val="clear" w:color="auto" w:fill="FFFFFF"/>
          <w:lang w:val="en-US"/>
        </w:rPr>
      </w:pPr>
      <w:r w:rsidRPr="00BF7B13">
        <w:rPr>
          <w:rFonts w:ascii="Times New Roman" w:hAnsi="Times New Roman" w:cs="Times New Roman"/>
          <w:sz w:val="24"/>
          <w:szCs w:val="24"/>
          <w:lang w:val="en-US"/>
        </w:rPr>
        <w:lastRenderedPageBreak/>
        <w:t>S</w:t>
      </w:r>
      <w:r w:rsidRPr="00BF7B13">
        <w:rPr>
          <w:rFonts w:ascii="Times New Roman" w:hAnsi="Times New Roman" w:cs="Times New Roman"/>
          <w:sz w:val="24"/>
          <w:szCs w:val="24"/>
          <w:shd w:val="clear" w:color="auto" w:fill="FFFFFF"/>
        </w:rPr>
        <w:t xml:space="preserve">urat Edaran Nomor </w:t>
      </w:r>
      <w:r w:rsidRPr="00BF7B13">
        <w:rPr>
          <w:rFonts w:ascii="Times New Roman" w:hAnsi="Times New Roman" w:cs="Times New Roman"/>
          <w:sz w:val="24"/>
          <w:szCs w:val="24"/>
          <w:shd w:val="clear" w:color="auto" w:fill="FFFFFF"/>
          <w:lang w:val="en-US"/>
        </w:rPr>
        <w:t>15</w:t>
      </w:r>
      <w:r w:rsidRPr="00BF7B13">
        <w:rPr>
          <w:rFonts w:ascii="Times New Roman" w:hAnsi="Times New Roman" w:cs="Times New Roman"/>
          <w:sz w:val="24"/>
          <w:szCs w:val="24"/>
          <w:shd w:val="clear" w:color="auto" w:fill="FFFFFF"/>
        </w:rPr>
        <w:t xml:space="preserve"> Tahun 2020</w:t>
      </w:r>
      <w:r w:rsidRPr="00BF7B13">
        <w:rPr>
          <w:rFonts w:ascii="Times New Roman" w:hAnsi="Times New Roman" w:cs="Times New Roman"/>
          <w:sz w:val="24"/>
          <w:szCs w:val="24"/>
          <w:shd w:val="clear" w:color="auto" w:fill="FFFFFF"/>
          <w:lang w:val="en-US"/>
        </w:rPr>
        <w:t xml:space="preserve"> </w:t>
      </w:r>
      <w:r w:rsidRPr="00BF7B13">
        <w:rPr>
          <w:rFonts w:ascii="Times New Roman" w:hAnsi="Times New Roman" w:cs="Times New Roman"/>
          <w:sz w:val="24"/>
          <w:szCs w:val="24"/>
          <w:shd w:val="clear" w:color="auto" w:fill="FFFFFF"/>
        </w:rPr>
        <w:t>tentang Pembelajaran secara Daring dan Bekerja dari Rumah dalam Rangka Pencegahan Penyebaran Corona Virus Disease (COVID- 19</w:t>
      </w:r>
      <w:r w:rsidR="00632774">
        <w:rPr>
          <w:rFonts w:ascii="Times New Roman" w:hAnsi="Times New Roman" w:cs="Times New Roman"/>
          <w:sz w:val="24"/>
          <w:szCs w:val="24"/>
          <w:lang w:val="en-US"/>
        </w:rPr>
        <w:t xml:space="preserve">). 2020. Jakarta: </w:t>
      </w:r>
      <w:r w:rsidRPr="00BF7B13">
        <w:rPr>
          <w:rFonts w:ascii="Times New Roman" w:hAnsi="Times New Roman" w:cs="Times New Roman"/>
          <w:sz w:val="24"/>
          <w:szCs w:val="24"/>
          <w:lang w:val="en-US"/>
        </w:rPr>
        <w:t>Mendikbud.</w:t>
      </w:r>
    </w:p>
    <w:p w:rsidR="0061471B" w:rsidRPr="00BF7B13" w:rsidRDefault="0061471B">
      <w:pPr>
        <w:spacing w:after="0" w:line="360" w:lineRule="auto"/>
        <w:ind w:left="567" w:hanging="568"/>
        <w:jc w:val="both"/>
        <w:rPr>
          <w:rFonts w:ascii="Times New Roman" w:hAnsi="Times New Roman" w:cs="Times New Roman"/>
          <w:color w:val="222222"/>
          <w:sz w:val="24"/>
          <w:szCs w:val="24"/>
          <w:shd w:val="clear" w:color="auto" w:fill="FFFFFF"/>
          <w:lang w:val="en-US"/>
        </w:rPr>
      </w:pPr>
      <w:r w:rsidRPr="00BF7B13">
        <w:rPr>
          <w:rFonts w:ascii="Times New Roman" w:hAnsi="Times New Roman" w:cs="Times New Roman"/>
          <w:sz w:val="24"/>
          <w:szCs w:val="24"/>
          <w:lang w:val="en-US"/>
        </w:rPr>
        <w:t>S</w:t>
      </w:r>
      <w:r w:rsidRPr="00BF7B13">
        <w:rPr>
          <w:rFonts w:ascii="Times New Roman" w:hAnsi="Times New Roman" w:cs="Times New Roman"/>
          <w:sz w:val="24"/>
          <w:szCs w:val="24"/>
          <w:shd w:val="clear" w:color="auto" w:fill="FFFFFF"/>
        </w:rPr>
        <w:t>urat Edaran Nomor 4 Tahun 2020 tentang Pelaksanaan Pendidikan Dalam Masa Darurat Coronavirus Disease (Covid-19)</w:t>
      </w:r>
      <w:r w:rsidRPr="00BF7B13">
        <w:rPr>
          <w:rFonts w:ascii="Times New Roman" w:hAnsi="Times New Roman" w:cs="Times New Roman"/>
          <w:sz w:val="24"/>
          <w:szCs w:val="24"/>
          <w:shd w:val="clear" w:color="auto" w:fill="FFFFFF"/>
          <w:lang w:val="en-US"/>
        </w:rPr>
        <w:t xml:space="preserve">. </w:t>
      </w:r>
      <w:r w:rsidR="00632774">
        <w:rPr>
          <w:rFonts w:ascii="Times New Roman" w:hAnsi="Times New Roman" w:cs="Times New Roman"/>
          <w:sz w:val="24"/>
          <w:szCs w:val="24"/>
          <w:lang w:val="en-US"/>
        </w:rPr>
        <w:t>2020. Jakarta:</w:t>
      </w:r>
      <w:r w:rsidRPr="00BF7B13">
        <w:rPr>
          <w:rFonts w:ascii="Times New Roman" w:hAnsi="Times New Roman" w:cs="Times New Roman"/>
          <w:sz w:val="24"/>
          <w:szCs w:val="24"/>
          <w:lang w:val="en-US"/>
        </w:rPr>
        <w:t xml:space="preserve"> Mendikbud.</w:t>
      </w:r>
    </w:p>
    <w:p w:rsidR="0061471B" w:rsidRPr="00BF7B13" w:rsidRDefault="0061471B">
      <w:pPr>
        <w:spacing w:after="0" w:line="360" w:lineRule="auto"/>
        <w:ind w:left="567" w:hanging="568"/>
        <w:jc w:val="both"/>
        <w:rPr>
          <w:rFonts w:ascii="Times New Roman" w:hAnsi="Times New Roman" w:cs="Times New Roman"/>
          <w:color w:val="000000" w:themeColor="text1"/>
          <w:sz w:val="24"/>
          <w:szCs w:val="24"/>
          <w:shd w:val="clear" w:color="auto" w:fill="FFFFFF"/>
          <w:lang w:val="en-US"/>
        </w:rPr>
      </w:pPr>
      <w:r w:rsidRPr="00BF7B13">
        <w:rPr>
          <w:rFonts w:ascii="Times New Roman" w:hAnsi="Times New Roman" w:cs="Times New Roman"/>
          <w:sz w:val="24"/>
          <w:szCs w:val="24"/>
          <w:lang w:val="en-US"/>
        </w:rPr>
        <w:t xml:space="preserve">Syaiful. (2013). </w:t>
      </w:r>
      <w:r w:rsidRPr="00BF7B13">
        <w:rPr>
          <w:rFonts w:ascii="Times New Roman" w:hAnsi="Times New Roman" w:cs="Times New Roman"/>
          <w:sz w:val="24"/>
          <w:szCs w:val="24"/>
        </w:rPr>
        <w:t>Memanfaatkan Teori Untuk Peningkatkan Kebermaknaan Kita Terhadap Pengembangan Berpikir Siswa</w:t>
      </w:r>
      <w:r w:rsidRPr="00BF7B13">
        <w:rPr>
          <w:rFonts w:ascii="Times New Roman" w:hAnsi="Times New Roman" w:cs="Times New Roman"/>
          <w:sz w:val="24"/>
          <w:szCs w:val="24"/>
          <w:lang w:val="en-US"/>
        </w:rPr>
        <w:t xml:space="preserve">. </w:t>
      </w:r>
      <w:r w:rsidR="00B70105" w:rsidRPr="00B70105">
        <w:rPr>
          <w:rFonts w:ascii="Times New Roman" w:hAnsi="Times New Roman" w:cs="Times New Roman"/>
          <w:i/>
          <w:sz w:val="24"/>
          <w:szCs w:val="24"/>
        </w:rPr>
        <w:t>Prosiding Semirata FMIPA Universitas Lampung</w:t>
      </w:r>
      <w:r w:rsidR="003230AC" w:rsidRPr="00B70105">
        <w:rPr>
          <w:rFonts w:ascii="Times New Roman" w:hAnsi="Times New Roman" w:cs="Times New Roman"/>
          <w:i/>
          <w:sz w:val="24"/>
          <w:szCs w:val="24"/>
          <w:lang w:val="en-US"/>
        </w:rPr>
        <w:t>.</w:t>
      </w:r>
      <w:r w:rsidR="003230AC">
        <w:rPr>
          <w:rFonts w:ascii="Times New Roman" w:hAnsi="Times New Roman" w:cs="Times New Roman"/>
          <w:sz w:val="24"/>
          <w:szCs w:val="24"/>
          <w:lang w:val="en-US"/>
        </w:rPr>
        <w:t xml:space="preserve"> </w:t>
      </w:r>
    </w:p>
    <w:p w:rsidR="0061471B" w:rsidRPr="00BF7B13" w:rsidRDefault="0061471B">
      <w:pPr>
        <w:spacing w:after="0" w:line="360" w:lineRule="auto"/>
        <w:ind w:left="426" w:hanging="426"/>
        <w:jc w:val="both"/>
        <w:rPr>
          <w:rFonts w:ascii="Times New Roman" w:hAnsi="Times New Roman" w:cs="Times New Roman"/>
          <w:sz w:val="24"/>
          <w:szCs w:val="24"/>
          <w:shd w:val="clear" w:color="auto" w:fill="FFFFFF"/>
          <w:lang w:val="en-US"/>
        </w:rPr>
      </w:pPr>
      <w:r w:rsidRPr="00BF7B13">
        <w:rPr>
          <w:rFonts w:ascii="Times New Roman" w:hAnsi="Times New Roman" w:cs="Times New Roman"/>
          <w:sz w:val="24"/>
          <w:szCs w:val="24"/>
          <w:shd w:val="clear" w:color="auto" w:fill="FFFFFF"/>
          <w:lang w:val="en-US"/>
        </w:rPr>
        <w:t>Trist</w:t>
      </w:r>
      <w:r w:rsidR="000E1A6E" w:rsidRPr="00BF7B13">
        <w:rPr>
          <w:rFonts w:ascii="Times New Roman" w:hAnsi="Times New Roman" w:cs="Times New Roman"/>
          <w:sz w:val="24"/>
          <w:szCs w:val="24"/>
          <w:shd w:val="clear" w:color="auto" w:fill="FFFFFF"/>
          <w:lang w:val="en-US"/>
        </w:rPr>
        <w:t>iyanti, T., Afriansyah, E. A., 2016</w:t>
      </w:r>
      <w:r w:rsidRPr="00BF7B13">
        <w:rPr>
          <w:rFonts w:ascii="Times New Roman" w:hAnsi="Times New Roman" w:cs="Times New Roman"/>
          <w:sz w:val="24"/>
          <w:szCs w:val="24"/>
          <w:shd w:val="clear" w:color="auto" w:fill="FFFFFF"/>
          <w:lang w:val="en-US"/>
        </w:rPr>
        <w:t xml:space="preserve">. Kemampuan Pemecahan Masalah Matematis Siswa Melalui Model </w:t>
      </w:r>
      <w:r w:rsidRPr="00BF7B13">
        <w:rPr>
          <w:rFonts w:ascii="Times New Roman" w:hAnsi="Times New Roman" w:cs="Times New Roman"/>
          <w:sz w:val="24"/>
          <w:szCs w:val="24"/>
          <w:shd w:val="clear" w:color="auto" w:fill="FFFFFF"/>
          <w:lang w:val="en-US"/>
        </w:rPr>
        <w:lastRenderedPageBreak/>
        <w:t>Pembelajaran Kooperatif Tipe Diskursus Multi Representasi Dan Reciprocal Learning.</w:t>
      </w:r>
      <w:r w:rsidRPr="00BF7B13">
        <w:rPr>
          <w:rFonts w:ascii="Times New Roman" w:hAnsi="Times New Roman" w:cs="Times New Roman"/>
          <w:i/>
          <w:sz w:val="24"/>
          <w:szCs w:val="24"/>
          <w:shd w:val="clear" w:color="auto" w:fill="FFFFFF"/>
          <w:lang w:val="en-US"/>
        </w:rPr>
        <w:t xml:space="preserve"> Jurnal Silogisme</w:t>
      </w:r>
      <w:r w:rsidR="00EB690F" w:rsidRPr="00BF7B13">
        <w:rPr>
          <w:rFonts w:ascii="Times New Roman" w:hAnsi="Times New Roman" w:cs="Times New Roman"/>
          <w:sz w:val="24"/>
          <w:szCs w:val="24"/>
          <w:shd w:val="clear" w:color="auto" w:fill="FFFFFF"/>
          <w:lang w:val="en-US"/>
        </w:rPr>
        <w:t>. 1(2)</w:t>
      </w:r>
      <w:r w:rsidR="00632774">
        <w:rPr>
          <w:rFonts w:ascii="Times New Roman" w:hAnsi="Times New Roman" w:cs="Times New Roman"/>
          <w:sz w:val="24"/>
          <w:szCs w:val="24"/>
          <w:shd w:val="clear" w:color="auto" w:fill="FFFFFF"/>
          <w:lang w:val="en-US"/>
        </w:rPr>
        <w:t>: 4-14.</w:t>
      </w:r>
    </w:p>
    <w:p w:rsidR="0061471B" w:rsidRPr="00BF7B13" w:rsidRDefault="000E1A6E">
      <w:pPr>
        <w:spacing w:after="0" w:line="360" w:lineRule="auto"/>
        <w:ind w:left="567" w:hanging="568"/>
        <w:jc w:val="both"/>
        <w:rPr>
          <w:rFonts w:ascii="Times New Roman" w:hAnsi="Times New Roman" w:cs="Times New Roman"/>
          <w:color w:val="222222"/>
          <w:sz w:val="24"/>
          <w:szCs w:val="24"/>
          <w:shd w:val="clear" w:color="auto" w:fill="FFFFFF"/>
          <w:lang w:val="en-US"/>
        </w:rPr>
      </w:pPr>
      <w:r w:rsidRPr="00BF7B13">
        <w:rPr>
          <w:rFonts w:ascii="Times New Roman" w:hAnsi="Times New Roman" w:cs="Times New Roman"/>
          <w:sz w:val="24"/>
          <w:szCs w:val="24"/>
        </w:rPr>
        <w:t xml:space="preserve">Untari, Erny. </w:t>
      </w:r>
      <w:r w:rsidR="0061471B" w:rsidRPr="00BF7B13">
        <w:rPr>
          <w:rFonts w:ascii="Times New Roman" w:hAnsi="Times New Roman" w:cs="Times New Roman"/>
          <w:sz w:val="24"/>
          <w:szCs w:val="24"/>
        </w:rPr>
        <w:t>2014</w:t>
      </w:r>
      <w:r w:rsidR="0061471B" w:rsidRPr="00BF7B13">
        <w:rPr>
          <w:rFonts w:ascii="Times New Roman" w:hAnsi="Times New Roman" w:cs="Times New Roman"/>
          <w:i/>
          <w:sz w:val="24"/>
          <w:szCs w:val="24"/>
        </w:rPr>
        <w:t xml:space="preserve">. </w:t>
      </w:r>
      <w:r w:rsidR="0061471B" w:rsidRPr="00BF7B13">
        <w:rPr>
          <w:rFonts w:ascii="Times New Roman" w:hAnsi="Times New Roman" w:cs="Times New Roman"/>
          <w:i/>
          <w:iCs/>
          <w:sz w:val="24"/>
          <w:szCs w:val="24"/>
        </w:rPr>
        <w:t xml:space="preserve">Diagnosis Kesulitan Belajar Pokok Bahasan Pecahan pada Siswa Kelas V Sekolah Dasar. </w:t>
      </w:r>
      <w:r w:rsidR="0061471B" w:rsidRPr="00BF7B13">
        <w:rPr>
          <w:rFonts w:ascii="Times New Roman" w:hAnsi="Times New Roman" w:cs="Times New Roman"/>
          <w:i/>
          <w:sz w:val="24"/>
          <w:szCs w:val="24"/>
        </w:rPr>
        <w:t>Jurnal Ilmiah Stkip Pgri Ngawi</w:t>
      </w:r>
      <w:r w:rsidR="0061471B" w:rsidRPr="00BF7B13">
        <w:rPr>
          <w:rFonts w:ascii="Times New Roman" w:hAnsi="Times New Roman" w:cs="Times New Roman"/>
          <w:sz w:val="24"/>
          <w:szCs w:val="24"/>
          <w:lang w:val="en-US"/>
        </w:rPr>
        <w:t>.</w:t>
      </w:r>
      <w:r w:rsidR="0061471B" w:rsidRPr="00BF7B13">
        <w:rPr>
          <w:rFonts w:ascii="Times New Roman" w:hAnsi="Times New Roman" w:cs="Times New Roman"/>
          <w:sz w:val="24"/>
          <w:szCs w:val="24"/>
        </w:rPr>
        <w:t xml:space="preserve"> 13(1)</w:t>
      </w:r>
      <w:r w:rsidRPr="00BF7B13">
        <w:rPr>
          <w:rFonts w:ascii="Times New Roman" w:hAnsi="Times New Roman" w:cs="Times New Roman"/>
          <w:sz w:val="24"/>
          <w:szCs w:val="24"/>
          <w:lang w:val="en-US"/>
        </w:rPr>
        <w:t xml:space="preserve">: </w:t>
      </w:r>
      <w:r w:rsidR="0061471B" w:rsidRPr="00BF7B13">
        <w:rPr>
          <w:rFonts w:ascii="Times New Roman" w:hAnsi="Times New Roman" w:cs="Times New Roman"/>
          <w:sz w:val="24"/>
          <w:szCs w:val="24"/>
        </w:rPr>
        <w:t>1-8</w:t>
      </w:r>
      <w:r w:rsidR="0061471B" w:rsidRPr="00BF7B13">
        <w:rPr>
          <w:rFonts w:ascii="Times New Roman" w:hAnsi="Times New Roman" w:cs="Times New Roman"/>
          <w:sz w:val="24"/>
          <w:szCs w:val="24"/>
          <w:lang w:val="en-US"/>
        </w:rPr>
        <w:t>.</w:t>
      </w:r>
    </w:p>
    <w:p w:rsidR="0061471B" w:rsidRPr="00BF7B13" w:rsidRDefault="000E1A6E">
      <w:pPr>
        <w:spacing w:after="0" w:line="360" w:lineRule="auto"/>
        <w:ind w:left="567" w:hanging="568"/>
        <w:jc w:val="both"/>
        <w:rPr>
          <w:rFonts w:ascii="Times New Roman" w:hAnsi="Times New Roman" w:cs="Times New Roman"/>
          <w:color w:val="222222"/>
          <w:sz w:val="24"/>
          <w:szCs w:val="24"/>
          <w:shd w:val="clear" w:color="auto" w:fill="FFFFFF"/>
          <w:lang w:val="en-US"/>
        </w:rPr>
      </w:pPr>
      <w:r w:rsidRPr="00BF7B13">
        <w:rPr>
          <w:rFonts w:ascii="Times New Roman" w:hAnsi="Times New Roman" w:cs="Times New Roman"/>
          <w:color w:val="222222"/>
          <w:sz w:val="24"/>
          <w:szCs w:val="24"/>
          <w:shd w:val="clear" w:color="auto" w:fill="FFFFFF"/>
          <w:lang w:val="en-US"/>
        </w:rPr>
        <w:t>Winingsih 2018</w:t>
      </w:r>
      <w:r w:rsidR="0061471B" w:rsidRPr="00BF7B13">
        <w:rPr>
          <w:rFonts w:ascii="Times New Roman" w:hAnsi="Times New Roman" w:cs="Times New Roman"/>
          <w:color w:val="222222"/>
          <w:sz w:val="24"/>
          <w:szCs w:val="24"/>
          <w:shd w:val="clear" w:color="auto" w:fill="FFFFFF"/>
          <w:lang w:val="en-US"/>
        </w:rPr>
        <w:t xml:space="preserve">. </w:t>
      </w:r>
      <w:r w:rsidR="0061471B" w:rsidRPr="00BF7B13">
        <w:rPr>
          <w:rFonts w:ascii="Times New Roman" w:hAnsi="Times New Roman" w:cs="Times New Roman"/>
          <w:bCs/>
          <w:sz w:val="24"/>
          <w:szCs w:val="24"/>
          <w:lang w:val="en-US" w:eastAsia="id-ID"/>
        </w:rPr>
        <w:t>Analisis Kemampuan Pemecahan Masalah Siswa Tipe</w:t>
      </w:r>
      <w:r w:rsidR="0061471B" w:rsidRPr="00BF7B13">
        <w:rPr>
          <w:rFonts w:ascii="Times New Roman" w:hAnsi="Times New Roman" w:cs="Times New Roman"/>
          <w:sz w:val="24"/>
          <w:szCs w:val="24"/>
          <w:lang w:val="en-US"/>
        </w:rPr>
        <w:t xml:space="preserve"> </w:t>
      </w:r>
      <w:r w:rsidR="0061471B" w:rsidRPr="00BF7B13">
        <w:rPr>
          <w:rFonts w:ascii="Times New Roman" w:hAnsi="Times New Roman" w:cs="Times New Roman"/>
          <w:bCs/>
          <w:sz w:val="24"/>
          <w:szCs w:val="24"/>
          <w:lang w:val="en-US" w:eastAsia="id-ID"/>
        </w:rPr>
        <w:t>Kepribadian Influence Berdasarkan Kerangka</w:t>
      </w:r>
      <w:r w:rsidR="0061471B" w:rsidRPr="00BF7B13">
        <w:rPr>
          <w:rFonts w:ascii="Times New Roman" w:hAnsi="Times New Roman" w:cs="Times New Roman"/>
          <w:sz w:val="24"/>
          <w:szCs w:val="24"/>
          <w:lang w:val="en-US"/>
        </w:rPr>
        <w:t xml:space="preserve"> </w:t>
      </w:r>
      <w:r w:rsidR="0061471B" w:rsidRPr="00BF7B13">
        <w:rPr>
          <w:rFonts w:ascii="Times New Roman" w:hAnsi="Times New Roman" w:cs="Times New Roman"/>
          <w:bCs/>
          <w:sz w:val="24"/>
          <w:szCs w:val="24"/>
          <w:lang w:val="en-US" w:eastAsia="id-ID"/>
        </w:rPr>
        <w:t>Teori Apos Pada Materi Sistem Persamaan</w:t>
      </w:r>
      <w:r w:rsidR="0061471B" w:rsidRPr="00BF7B13">
        <w:rPr>
          <w:rFonts w:ascii="Times New Roman" w:hAnsi="Times New Roman" w:cs="Times New Roman"/>
          <w:sz w:val="24"/>
          <w:szCs w:val="24"/>
          <w:lang w:val="en-US"/>
        </w:rPr>
        <w:t xml:space="preserve"> </w:t>
      </w:r>
      <w:r w:rsidR="0061471B" w:rsidRPr="00BF7B13">
        <w:rPr>
          <w:rFonts w:ascii="Times New Roman" w:hAnsi="Times New Roman" w:cs="Times New Roman"/>
          <w:bCs/>
          <w:sz w:val="24"/>
          <w:szCs w:val="24"/>
          <w:lang w:val="en-US" w:eastAsia="id-ID"/>
        </w:rPr>
        <w:t xml:space="preserve">Linear Dua Variabel. Skripsi tidak diterbitkan, Jambi. </w:t>
      </w:r>
      <w:r w:rsidR="00B70105" w:rsidRPr="00B70105">
        <w:rPr>
          <w:rFonts w:ascii="Times New Roman" w:hAnsi="Times New Roman" w:cs="Times New Roman"/>
          <w:bCs/>
          <w:sz w:val="24"/>
          <w:szCs w:val="28"/>
          <w:lang w:val="en-US" w:eastAsia="id-ID"/>
        </w:rPr>
        <w:t>Program Studi Pendidikan Matematika</w:t>
      </w:r>
      <w:r w:rsidR="00B70105" w:rsidRPr="00B70105">
        <w:rPr>
          <w:rFonts w:ascii="Times New Roman" w:hAnsi="Times New Roman" w:cs="Times New Roman"/>
          <w:bCs/>
          <w:szCs w:val="24"/>
          <w:lang w:val="en-US" w:eastAsia="id-ID"/>
        </w:rPr>
        <w:t xml:space="preserve"> </w:t>
      </w:r>
      <w:r w:rsidR="0061471B" w:rsidRPr="00BF7B13">
        <w:rPr>
          <w:rFonts w:ascii="Times New Roman" w:hAnsi="Times New Roman" w:cs="Times New Roman"/>
          <w:bCs/>
          <w:sz w:val="24"/>
          <w:szCs w:val="24"/>
          <w:lang w:val="en-US" w:eastAsia="id-ID"/>
        </w:rPr>
        <w:t>Universitas Jambi.</w:t>
      </w:r>
    </w:p>
    <w:p w:rsidR="005C57F0" w:rsidRDefault="005C57F0">
      <w:pPr>
        <w:shd w:val="clear" w:color="auto" w:fill="FFFFFF"/>
        <w:spacing w:after="0" w:line="0" w:lineRule="auto"/>
        <w:rPr>
          <w:rFonts w:ascii="Times New Roman" w:eastAsia="Times New Roman" w:hAnsi="Times New Roman" w:cs="Times New Roman"/>
          <w:color w:val="000000"/>
          <w:sz w:val="60"/>
          <w:szCs w:val="60"/>
          <w:lang w:val="en-US"/>
        </w:rPr>
        <w:sectPr w:rsidR="005C57F0" w:rsidSect="00AE2617">
          <w:type w:val="continuous"/>
          <w:pgSz w:w="11906" w:h="16838"/>
          <w:pgMar w:top="1134" w:right="1133" w:bottom="1134" w:left="1701" w:header="720" w:footer="720" w:gutter="0"/>
          <w:cols w:num="2" w:space="568"/>
          <w:docGrid w:linePitch="360"/>
        </w:sectPr>
      </w:pPr>
    </w:p>
    <w:p w:rsidR="00AD5330" w:rsidRPr="006A5C69" w:rsidRDefault="00450FE7">
      <w:pPr>
        <w:shd w:val="clear" w:color="auto" w:fill="FFFFFF"/>
        <w:spacing w:after="0" w:line="0" w:lineRule="auto"/>
        <w:rPr>
          <w:rFonts w:ascii="Times New Roman" w:eastAsia="Times New Roman" w:hAnsi="Times New Roman" w:cs="Times New Roman"/>
          <w:color w:val="000000"/>
          <w:sz w:val="60"/>
          <w:szCs w:val="60"/>
          <w:lang w:val="en-US"/>
        </w:rPr>
      </w:pPr>
      <w:r w:rsidRPr="006A5C69">
        <w:rPr>
          <w:rFonts w:ascii="Times New Roman" w:eastAsia="Times New Roman" w:hAnsi="Times New Roman" w:cs="Times New Roman"/>
          <w:color w:val="000000"/>
          <w:sz w:val="60"/>
          <w:szCs w:val="60"/>
          <w:lang w:val="en-US"/>
        </w:rPr>
        <w:t xml:space="preserve">Samo, D. (2017).  Kemampuan  pemecahan  masalah  matematika mahasiswa tahun pertama dalam </w:t>
      </w:r>
    </w:p>
    <w:p w:rsidR="00AD5330" w:rsidRPr="006A5C69" w:rsidRDefault="00450FE7">
      <w:pPr>
        <w:shd w:val="clear" w:color="auto" w:fill="FFFFFF"/>
        <w:spacing w:after="0" w:line="0" w:lineRule="auto"/>
        <w:rPr>
          <w:rFonts w:ascii="Times New Roman" w:eastAsia="Times New Roman" w:hAnsi="Times New Roman" w:cs="Times New Roman"/>
          <w:color w:val="000000"/>
          <w:sz w:val="60"/>
          <w:szCs w:val="60"/>
          <w:lang w:val="en-US"/>
        </w:rPr>
      </w:pPr>
      <w:r w:rsidRPr="006A5C69">
        <w:rPr>
          <w:rFonts w:ascii="Times New Roman" w:eastAsia="Times New Roman" w:hAnsi="Times New Roman" w:cs="Times New Roman"/>
          <w:color w:val="000000"/>
          <w:sz w:val="60"/>
          <w:szCs w:val="60"/>
          <w:lang w:val="en-US"/>
        </w:rPr>
        <w:t xml:space="preserve">memecahkan  masalah  geometri  konteks  budaya. Jurnal  Riset  Pendidikan  Matematika,  4(2),  141-152. </w:t>
      </w:r>
    </w:p>
    <w:p w:rsidR="00AD5330" w:rsidRPr="006A5C69" w:rsidRDefault="00450FE7">
      <w:pPr>
        <w:shd w:val="clear" w:color="auto" w:fill="FFFFFF"/>
        <w:spacing w:after="0" w:line="0" w:lineRule="auto"/>
        <w:rPr>
          <w:rFonts w:ascii="Times New Roman" w:eastAsia="Times New Roman" w:hAnsi="Times New Roman" w:cs="Times New Roman"/>
          <w:color w:val="000000"/>
          <w:spacing w:val="4"/>
          <w:sz w:val="60"/>
          <w:szCs w:val="60"/>
          <w:lang w:val="en-US"/>
        </w:rPr>
      </w:pPr>
      <w:r w:rsidRPr="006A5C69">
        <w:rPr>
          <w:rFonts w:ascii="Times New Roman" w:eastAsia="Times New Roman" w:hAnsi="Times New Roman" w:cs="Times New Roman"/>
          <w:color w:val="000000"/>
          <w:spacing w:val="4"/>
          <w:sz w:val="60"/>
          <w:szCs w:val="60"/>
          <w:lang w:val="en-US"/>
        </w:rPr>
        <w:t>doi</w:t>
      </w:r>
      <w:r w:rsidRPr="006A5C69">
        <w:rPr>
          <w:rFonts w:ascii="Times New Roman" w:eastAsia="Times New Roman" w:hAnsi="Times New Roman" w:cs="Times New Roman"/>
          <w:color w:val="000000"/>
          <w:sz w:val="60"/>
          <w:szCs w:val="60"/>
          <w:lang w:val="en-US"/>
        </w:rPr>
        <w:t xml:space="preserve">:http://dx.doi.org/10.21831/jrpm.v4i2.13470 </w:t>
      </w:r>
    </w:p>
    <w:p w:rsidR="00AD5330" w:rsidRPr="006A5C69" w:rsidRDefault="00450FE7">
      <w:pPr>
        <w:shd w:val="clear" w:color="auto" w:fill="FFFFFF"/>
        <w:spacing w:after="0" w:line="0" w:lineRule="auto"/>
        <w:rPr>
          <w:rFonts w:ascii="Times New Roman" w:eastAsia="Times New Roman" w:hAnsi="Times New Roman" w:cs="Times New Roman"/>
          <w:color w:val="000000"/>
          <w:sz w:val="60"/>
          <w:szCs w:val="60"/>
          <w:lang w:val="en-US"/>
        </w:rPr>
      </w:pPr>
      <w:r w:rsidRPr="006A5C69">
        <w:rPr>
          <w:rFonts w:ascii="Times New Roman" w:eastAsia="Times New Roman" w:hAnsi="Times New Roman" w:cs="Times New Roman"/>
          <w:color w:val="000000"/>
          <w:sz w:val="60"/>
          <w:szCs w:val="60"/>
          <w:lang w:val="en-US"/>
        </w:rPr>
        <w:t xml:space="preserve">Samo, D. (2017).  Kemampuan  pemecahan  masalah  matematika mahasiswa tahun pertama dalam </w:t>
      </w:r>
    </w:p>
    <w:p w:rsidR="00AD5330" w:rsidRPr="006A5C69" w:rsidRDefault="00450FE7">
      <w:pPr>
        <w:shd w:val="clear" w:color="auto" w:fill="FFFFFF"/>
        <w:spacing w:after="0" w:line="0" w:lineRule="auto"/>
        <w:rPr>
          <w:rFonts w:ascii="Times New Roman" w:eastAsia="Times New Roman" w:hAnsi="Times New Roman" w:cs="Times New Roman"/>
          <w:color w:val="000000"/>
          <w:sz w:val="60"/>
          <w:szCs w:val="60"/>
          <w:lang w:val="en-US"/>
        </w:rPr>
      </w:pPr>
      <w:r w:rsidRPr="006A5C69">
        <w:rPr>
          <w:rFonts w:ascii="Times New Roman" w:eastAsia="Times New Roman" w:hAnsi="Times New Roman" w:cs="Times New Roman"/>
          <w:color w:val="000000"/>
          <w:sz w:val="60"/>
          <w:szCs w:val="60"/>
          <w:lang w:val="en-US"/>
        </w:rPr>
        <w:t xml:space="preserve">memecahkan  masalah  geometri  konteks  budaya. Jurnal  Riset  Pendidikan  Matematika,  4(2),  141-152. </w:t>
      </w:r>
    </w:p>
    <w:p w:rsidR="00AD5330" w:rsidRPr="006A5C69" w:rsidRDefault="00450FE7">
      <w:pPr>
        <w:shd w:val="clear" w:color="auto" w:fill="FFFFFF"/>
        <w:spacing w:after="0" w:line="0" w:lineRule="auto"/>
        <w:rPr>
          <w:rFonts w:ascii="Times New Roman" w:eastAsia="Times New Roman" w:hAnsi="Times New Roman" w:cs="Times New Roman"/>
          <w:color w:val="000000"/>
          <w:spacing w:val="4"/>
          <w:sz w:val="60"/>
          <w:szCs w:val="60"/>
          <w:lang w:val="en-US"/>
        </w:rPr>
      </w:pPr>
      <w:r w:rsidRPr="006A5C69">
        <w:rPr>
          <w:rFonts w:ascii="Times New Roman" w:eastAsia="Times New Roman" w:hAnsi="Times New Roman" w:cs="Times New Roman"/>
          <w:color w:val="000000"/>
          <w:spacing w:val="4"/>
          <w:sz w:val="60"/>
          <w:szCs w:val="60"/>
          <w:lang w:val="en-US"/>
        </w:rPr>
        <w:t>doi</w:t>
      </w:r>
      <w:r w:rsidRPr="006A5C69">
        <w:rPr>
          <w:rFonts w:ascii="Times New Roman" w:eastAsia="Times New Roman" w:hAnsi="Times New Roman" w:cs="Times New Roman"/>
          <w:color w:val="000000"/>
          <w:sz w:val="60"/>
          <w:szCs w:val="60"/>
          <w:lang w:val="en-US"/>
        </w:rPr>
        <w:t xml:space="preserve">:http://dx.doi.org/10.21831/jrpm.v4i2.13470 </w:t>
      </w:r>
    </w:p>
    <w:p w:rsidR="00AD5330" w:rsidRPr="006A5C69" w:rsidRDefault="00450FE7">
      <w:pPr>
        <w:shd w:val="clear" w:color="auto" w:fill="FFFFFF"/>
        <w:spacing w:after="0" w:line="0" w:lineRule="auto"/>
        <w:rPr>
          <w:rFonts w:ascii="Times New Roman" w:eastAsia="Times New Roman" w:hAnsi="Times New Roman" w:cs="Times New Roman"/>
          <w:color w:val="000000"/>
          <w:sz w:val="60"/>
          <w:szCs w:val="60"/>
          <w:lang w:val="en-US"/>
        </w:rPr>
      </w:pPr>
      <w:r w:rsidRPr="006A5C69">
        <w:rPr>
          <w:rFonts w:ascii="Times New Roman" w:eastAsia="Times New Roman" w:hAnsi="Times New Roman" w:cs="Times New Roman"/>
          <w:color w:val="000000"/>
          <w:sz w:val="60"/>
          <w:szCs w:val="60"/>
          <w:lang w:val="en-US"/>
        </w:rPr>
        <w:t xml:space="preserve">Samo, D. (2017).  Kemampuan  pemecahan  masalah  matematika mahasiswa tahun pertama dalam </w:t>
      </w:r>
    </w:p>
    <w:p w:rsidR="00AD5330" w:rsidRPr="006A5C69" w:rsidRDefault="00450FE7">
      <w:pPr>
        <w:shd w:val="clear" w:color="auto" w:fill="FFFFFF"/>
        <w:spacing w:after="0" w:line="0" w:lineRule="auto"/>
        <w:rPr>
          <w:rFonts w:ascii="Times New Roman" w:eastAsia="Times New Roman" w:hAnsi="Times New Roman" w:cs="Times New Roman"/>
          <w:color w:val="000000"/>
          <w:sz w:val="60"/>
          <w:szCs w:val="60"/>
          <w:lang w:val="en-US"/>
        </w:rPr>
      </w:pPr>
      <w:r w:rsidRPr="006A5C69">
        <w:rPr>
          <w:rFonts w:ascii="Times New Roman" w:eastAsia="Times New Roman" w:hAnsi="Times New Roman" w:cs="Times New Roman"/>
          <w:color w:val="000000"/>
          <w:sz w:val="60"/>
          <w:szCs w:val="60"/>
          <w:lang w:val="en-US"/>
        </w:rPr>
        <w:t xml:space="preserve">memecahkan  masalah  geometri  konteks  budaya. Jurnal  Riset  Pendidikan  Matematika,  4(2),  141-152. </w:t>
      </w:r>
    </w:p>
    <w:p w:rsidR="00AD5330" w:rsidRPr="006A5C69" w:rsidRDefault="00450FE7">
      <w:pPr>
        <w:shd w:val="clear" w:color="auto" w:fill="FFFFFF"/>
        <w:spacing w:after="0" w:line="0" w:lineRule="auto"/>
        <w:rPr>
          <w:rFonts w:ascii="Times New Roman" w:eastAsia="Times New Roman" w:hAnsi="Times New Roman" w:cs="Times New Roman"/>
          <w:color w:val="000000"/>
          <w:spacing w:val="4"/>
          <w:sz w:val="60"/>
          <w:szCs w:val="60"/>
          <w:lang w:val="en-US"/>
        </w:rPr>
      </w:pPr>
      <w:r w:rsidRPr="006A5C69">
        <w:rPr>
          <w:rFonts w:ascii="Times New Roman" w:eastAsia="Times New Roman" w:hAnsi="Times New Roman" w:cs="Times New Roman"/>
          <w:color w:val="000000"/>
          <w:spacing w:val="4"/>
          <w:sz w:val="60"/>
          <w:szCs w:val="60"/>
          <w:lang w:val="en-US"/>
        </w:rPr>
        <w:t>doi</w:t>
      </w:r>
      <w:r w:rsidRPr="006A5C69">
        <w:rPr>
          <w:rFonts w:ascii="Times New Roman" w:eastAsia="Times New Roman" w:hAnsi="Times New Roman" w:cs="Times New Roman"/>
          <w:color w:val="000000"/>
          <w:sz w:val="60"/>
          <w:szCs w:val="60"/>
          <w:lang w:val="en-US"/>
        </w:rPr>
        <w:t xml:space="preserve">:http://dx.doi.org/10.21831/jrpm.v4i2.13470 </w:t>
      </w:r>
    </w:p>
    <w:sectPr w:rsidR="00AD5330" w:rsidRPr="006A5C69" w:rsidSect="005C57F0">
      <w:type w:val="continuous"/>
      <w:pgSz w:w="11906" w:h="16838"/>
      <w:pgMar w:top="1134" w:right="1701" w:bottom="1134" w:left="1701"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1746BB" w:rsidRDefault="001746BB" w:rsidP="003B54B8">
      <w:pPr>
        <w:spacing w:after="0" w:line="240" w:lineRule="auto"/>
      </w:pPr>
      <w:r>
        <w:separator/>
      </w:r>
    </w:p>
  </w:endnote>
  <w:endnote w:type="continuationSeparator" w:id="0">
    <w:p w:rsidR="001746BB" w:rsidRDefault="001746BB" w:rsidP="003B54B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Math">
    <w:panose1 w:val="02040503050406030204"/>
    <w:charset w:val="00"/>
    <w:family w:val="roman"/>
    <w:pitch w:val="variable"/>
    <w:sig w:usb0="E00006FF" w:usb1="420024FF" w:usb2="02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1746BB" w:rsidRDefault="001746BB" w:rsidP="003B54B8">
      <w:pPr>
        <w:spacing w:after="0" w:line="240" w:lineRule="auto"/>
      </w:pPr>
      <w:r>
        <w:separator/>
      </w:r>
    </w:p>
  </w:footnote>
  <w:footnote w:type="continuationSeparator" w:id="0">
    <w:p w:rsidR="001746BB" w:rsidRDefault="001746BB" w:rsidP="003B54B8">
      <w:pPr>
        <w:spacing w:after="0" w:line="240" w:lineRule="auto"/>
      </w:pPr>
      <w:r>
        <w:continuationSeparator/>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0000001"/>
    <w:multiLevelType w:val="hybridMultilevel"/>
    <w:tmpl w:val="F434F37A"/>
    <w:lvl w:ilvl="0" w:tplc="F0326EE0">
      <w:start w:val="1"/>
      <w:numFmt w:val="decimal"/>
      <w:lvlText w:val="%1."/>
      <w:lvlJc w:val="left"/>
      <w:pPr>
        <w:ind w:left="1086" w:hanging="360"/>
      </w:pPr>
      <w:rPr>
        <w:rFonts w:hint="default"/>
      </w:rPr>
    </w:lvl>
    <w:lvl w:ilvl="1" w:tplc="04090019" w:tentative="1">
      <w:start w:val="1"/>
      <w:numFmt w:val="lowerLetter"/>
      <w:lvlText w:val="%2."/>
      <w:lvlJc w:val="left"/>
      <w:pPr>
        <w:ind w:left="1806" w:hanging="360"/>
      </w:pPr>
    </w:lvl>
    <w:lvl w:ilvl="2" w:tplc="0409001B" w:tentative="1">
      <w:start w:val="1"/>
      <w:numFmt w:val="lowerRoman"/>
      <w:lvlText w:val="%3."/>
      <w:lvlJc w:val="right"/>
      <w:pPr>
        <w:ind w:left="2526" w:hanging="180"/>
      </w:pPr>
    </w:lvl>
    <w:lvl w:ilvl="3" w:tplc="0409000F" w:tentative="1">
      <w:start w:val="1"/>
      <w:numFmt w:val="decimal"/>
      <w:lvlText w:val="%4."/>
      <w:lvlJc w:val="left"/>
      <w:pPr>
        <w:ind w:left="3246" w:hanging="360"/>
      </w:pPr>
    </w:lvl>
    <w:lvl w:ilvl="4" w:tplc="04090019" w:tentative="1">
      <w:start w:val="1"/>
      <w:numFmt w:val="lowerLetter"/>
      <w:lvlText w:val="%5."/>
      <w:lvlJc w:val="left"/>
      <w:pPr>
        <w:ind w:left="3966" w:hanging="360"/>
      </w:pPr>
    </w:lvl>
    <w:lvl w:ilvl="5" w:tplc="0409001B" w:tentative="1">
      <w:start w:val="1"/>
      <w:numFmt w:val="lowerRoman"/>
      <w:lvlText w:val="%6."/>
      <w:lvlJc w:val="right"/>
      <w:pPr>
        <w:ind w:left="4686" w:hanging="180"/>
      </w:pPr>
    </w:lvl>
    <w:lvl w:ilvl="6" w:tplc="0409000F" w:tentative="1">
      <w:start w:val="1"/>
      <w:numFmt w:val="decimal"/>
      <w:lvlText w:val="%7."/>
      <w:lvlJc w:val="left"/>
      <w:pPr>
        <w:ind w:left="5406" w:hanging="360"/>
      </w:pPr>
    </w:lvl>
    <w:lvl w:ilvl="7" w:tplc="04090019" w:tentative="1">
      <w:start w:val="1"/>
      <w:numFmt w:val="lowerLetter"/>
      <w:lvlText w:val="%8."/>
      <w:lvlJc w:val="left"/>
      <w:pPr>
        <w:ind w:left="6126" w:hanging="360"/>
      </w:pPr>
    </w:lvl>
    <w:lvl w:ilvl="8" w:tplc="0409001B" w:tentative="1">
      <w:start w:val="1"/>
      <w:numFmt w:val="lowerRoman"/>
      <w:lvlText w:val="%9."/>
      <w:lvlJc w:val="right"/>
      <w:pPr>
        <w:ind w:left="6846" w:hanging="180"/>
      </w:pPr>
    </w:lvl>
  </w:abstractNum>
  <w:abstractNum w:abstractNumId="1">
    <w:nsid w:val="00000002"/>
    <w:multiLevelType w:val="hybridMultilevel"/>
    <w:tmpl w:val="102A6346"/>
    <w:lvl w:ilvl="0" w:tplc="F84C344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nsid w:val="00000003"/>
    <w:multiLevelType w:val="hybridMultilevel"/>
    <w:tmpl w:val="C066B328"/>
    <w:lvl w:ilvl="0" w:tplc="BCDCBD54">
      <w:start w:val="1"/>
      <w:numFmt w:val="decimal"/>
      <w:lvlText w:val="%1."/>
      <w:lvlJc w:val="left"/>
      <w:pPr>
        <w:ind w:left="426" w:hanging="360"/>
      </w:pPr>
      <w:rPr>
        <w:rFonts w:hint="default"/>
        <w:b/>
      </w:rPr>
    </w:lvl>
    <w:lvl w:ilvl="1" w:tplc="04090019" w:tentative="1">
      <w:start w:val="1"/>
      <w:numFmt w:val="lowerLetter"/>
      <w:lvlText w:val="%2."/>
      <w:lvlJc w:val="left"/>
      <w:pPr>
        <w:ind w:left="1146" w:hanging="360"/>
      </w:pPr>
    </w:lvl>
    <w:lvl w:ilvl="2" w:tplc="0409001B" w:tentative="1">
      <w:start w:val="1"/>
      <w:numFmt w:val="lowerRoman"/>
      <w:lvlText w:val="%3."/>
      <w:lvlJc w:val="right"/>
      <w:pPr>
        <w:ind w:left="1866" w:hanging="180"/>
      </w:pPr>
    </w:lvl>
    <w:lvl w:ilvl="3" w:tplc="0409000F" w:tentative="1">
      <w:start w:val="1"/>
      <w:numFmt w:val="decimal"/>
      <w:lvlText w:val="%4."/>
      <w:lvlJc w:val="left"/>
      <w:pPr>
        <w:ind w:left="2586" w:hanging="360"/>
      </w:pPr>
    </w:lvl>
    <w:lvl w:ilvl="4" w:tplc="04090019" w:tentative="1">
      <w:start w:val="1"/>
      <w:numFmt w:val="lowerLetter"/>
      <w:lvlText w:val="%5."/>
      <w:lvlJc w:val="left"/>
      <w:pPr>
        <w:ind w:left="3306" w:hanging="360"/>
      </w:pPr>
    </w:lvl>
    <w:lvl w:ilvl="5" w:tplc="0409001B" w:tentative="1">
      <w:start w:val="1"/>
      <w:numFmt w:val="lowerRoman"/>
      <w:lvlText w:val="%6."/>
      <w:lvlJc w:val="right"/>
      <w:pPr>
        <w:ind w:left="4026" w:hanging="180"/>
      </w:pPr>
    </w:lvl>
    <w:lvl w:ilvl="6" w:tplc="0409000F" w:tentative="1">
      <w:start w:val="1"/>
      <w:numFmt w:val="decimal"/>
      <w:lvlText w:val="%7."/>
      <w:lvlJc w:val="left"/>
      <w:pPr>
        <w:ind w:left="4746" w:hanging="360"/>
      </w:pPr>
    </w:lvl>
    <w:lvl w:ilvl="7" w:tplc="04090019" w:tentative="1">
      <w:start w:val="1"/>
      <w:numFmt w:val="lowerLetter"/>
      <w:lvlText w:val="%8."/>
      <w:lvlJc w:val="left"/>
      <w:pPr>
        <w:ind w:left="5466" w:hanging="360"/>
      </w:pPr>
    </w:lvl>
    <w:lvl w:ilvl="8" w:tplc="0409001B" w:tentative="1">
      <w:start w:val="1"/>
      <w:numFmt w:val="lowerRoman"/>
      <w:lvlText w:val="%9."/>
      <w:lvlJc w:val="right"/>
      <w:pPr>
        <w:ind w:left="6186" w:hanging="180"/>
      </w:pPr>
    </w:lvl>
  </w:abstractNum>
  <w:abstractNum w:abstractNumId="3">
    <w:nsid w:val="00000004"/>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nsid w:val="00000005"/>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nsid w:val="00000006"/>
    <w:multiLevelType w:val="hybridMultilevel"/>
    <w:tmpl w:val="151E699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nsid w:val="00000007"/>
    <w:multiLevelType w:val="multilevel"/>
    <w:tmpl w:val="80828622"/>
    <w:lvl w:ilvl="0">
      <w:start w:val="1"/>
      <w:numFmt w:val="decimal"/>
      <w:lvlText w:val="%1."/>
      <w:lvlJc w:val="left"/>
      <w:pPr>
        <w:ind w:left="786" w:hanging="360"/>
      </w:pPr>
      <w:rPr>
        <w:rFonts w:hint="default"/>
      </w:rPr>
    </w:lvl>
    <w:lvl w:ilvl="1">
      <w:start w:val="7"/>
      <w:numFmt w:val="decimal"/>
      <w:isLgl/>
      <w:lvlText w:val="%1.%2"/>
      <w:lvlJc w:val="left"/>
      <w:pPr>
        <w:ind w:left="1026" w:hanging="600"/>
      </w:pPr>
      <w:rPr>
        <w:rFonts w:hint="default"/>
      </w:rPr>
    </w:lvl>
    <w:lvl w:ilvl="2">
      <w:start w:val="1"/>
      <w:numFmt w:val="decimal"/>
      <w:isLgl/>
      <w:lvlText w:val="%1.%2.%3"/>
      <w:lvlJc w:val="left"/>
      <w:pPr>
        <w:ind w:left="1146" w:hanging="720"/>
      </w:pPr>
      <w:rPr>
        <w:rFonts w:hint="default"/>
      </w:rPr>
    </w:lvl>
    <w:lvl w:ilvl="3">
      <w:start w:val="1"/>
      <w:numFmt w:val="decimal"/>
      <w:isLgl/>
      <w:lvlText w:val="%1.%2.%3.%4"/>
      <w:lvlJc w:val="left"/>
      <w:pPr>
        <w:ind w:left="1146" w:hanging="720"/>
      </w:pPr>
      <w:rPr>
        <w:rFonts w:hint="default"/>
      </w:rPr>
    </w:lvl>
    <w:lvl w:ilvl="4">
      <w:start w:val="1"/>
      <w:numFmt w:val="decimal"/>
      <w:isLgl/>
      <w:lvlText w:val="%1.%2.%3.%4.%5"/>
      <w:lvlJc w:val="left"/>
      <w:pPr>
        <w:ind w:left="1506" w:hanging="1080"/>
      </w:pPr>
      <w:rPr>
        <w:rFonts w:hint="default"/>
      </w:rPr>
    </w:lvl>
    <w:lvl w:ilvl="5">
      <w:start w:val="1"/>
      <w:numFmt w:val="decimal"/>
      <w:isLgl/>
      <w:lvlText w:val="%1.%2.%3.%4.%5.%6"/>
      <w:lvlJc w:val="left"/>
      <w:pPr>
        <w:ind w:left="1506" w:hanging="1080"/>
      </w:pPr>
      <w:rPr>
        <w:rFonts w:hint="default"/>
      </w:rPr>
    </w:lvl>
    <w:lvl w:ilvl="6">
      <w:start w:val="1"/>
      <w:numFmt w:val="decimal"/>
      <w:isLgl/>
      <w:lvlText w:val="%1.%2.%3.%4.%5.%6.%7"/>
      <w:lvlJc w:val="left"/>
      <w:pPr>
        <w:ind w:left="1866" w:hanging="1440"/>
      </w:pPr>
      <w:rPr>
        <w:rFonts w:hint="default"/>
      </w:rPr>
    </w:lvl>
    <w:lvl w:ilvl="7">
      <w:start w:val="1"/>
      <w:numFmt w:val="decimal"/>
      <w:isLgl/>
      <w:lvlText w:val="%1.%2.%3.%4.%5.%6.%7.%8"/>
      <w:lvlJc w:val="left"/>
      <w:pPr>
        <w:ind w:left="1866" w:hanging="1440"/>
      </w:pPr>
      <w:rPr>
        <w:rFonts w:hint="default"/>
      </w:rPr>
    </w:lvl>
    <w:lvl w:ilvl="8">
      <w:start w:val="1"/>
      <w:numFmt w:val="decimal"/>
      <w:isLgl/>
      <w:lvlText w:val="%1.%2.%3.%4.%5.%6.%7.%8.%9"/>
      <w:lvlJc w:val="left"/>
      <w:pPr>
        <w:ind w:left="1866" w:hanging="1440"/>
      </w:pPr>
      <w:rPr>
        <w:rFonts w:hint="default"/>
      </w:rPr>
    </w:lvl>
  </w:abstractNum>
  <w:abstractNum w:abstractNumId="7">
    <w:nsid w:val="00000008"/>
    <w:multiLevelType w:val="hybridMultilevel"/>
    <w:tmpl w:val="1B1456AA"/>
    <w:lvl w:ilvl="0" w:tplc="2D78A17E">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nsid w:val="00000009"/>
    <w:multiLevelType w:val="hybridMultilevel"/>
    <w:tmpl w:val="3FDC4C24"/>
    <w:lvl w:ilvl="0" w:tplc="F84C344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nsid w:val="0000000A"/>
    <w:multiLevelType w:val="multilevel"/>
    <w:tmpl w:val="B19C530C"/>
    <w:lvl w:ilvl="0">
      <w:start w:val="3"/>
      <w:numFmt w:val="decimal"/>
      <w:lvlText w:val="%1"/>
      <w:lvlJc w:val="left"/>
      <w:pPr>
        <w:ind w:left="360" w:hanging="360"/>
      </w:pPr>
      <w:rPr>
        <w:rFonts w:hint="default"/>
      </w:rPr>
    </w:lvl>
    <w:lvl w:ilvl="1">
      <w:start w:val="2"/>
      <w:numFmt w:val="decimal"/>
      <w:lvlText w:val="%1.%2"/>
      <w:lvlJc w:val="left"/>
      <w:pPr>
        <w:ind w:left="5180" w:hanging="360"/>
      </w:pPr>
      <w:rPr>
        <w:rFonts w:hint="default"/>
      </w:rPr>
    </w:lvl>
    <w:lvl w:ilvl="2">
      <w:start w:val="1"/>
      <w:numFmt w:val="decimal"/>
      <w:lvlText w:val="%1.%2.%3"/>
      <w:lvlJc w:val="left"/>
      <w:pPr>
        <w:ind w:left="2292" w:hanging="720"/>
      </w:pPr>
      <w:rPr>
        <w:rFonts w:hint="default"/>
      </w:rPr>
    </w:lvl>
    <w:lvl w:ilvl="3">
      <w:start w:val="1"/>
      <w:numFmt w:val="decimal"/>
      <w:lvlText w:val="%1.%2.%3.%4"/>
      <w:lvlJc w:val="left"/>
      <w:pPr>
        <w:ind w:left="3078" w:hanging="720"/>
      </w:pPr>
      <w:rPr>
        <w:rFonts w:hint="default"/>
      </w:rPr>
    </w:lvl>
    <w:lvl w:ilvl="4">
      <w:start w:val="1"/>
      <w:numFmt w:val="decimal"/>
      <w:lvlText w:val="%1.%2.%3.%4.%5"/>
      <w:lvlJc w:val="left"/>
      <w:pPr>
        <w:ind w:left="4224" w:hanging="1080"/>
      </w:pPr>
      <w:rPr>
        <w:rFonts w:hint="default"/>
      </w:rPr>
    </w:lvl>
    <w:lvl w:ilvl="5">
      <w:start w:val="1"/>
      <w:numFmt w:val="decimal"/>
      <w:lvlText w:val="%1.%2.%3.%4.%5.%6"/>
      <w:lvlJc w:val="left"/>
      <w:pPr>
        <w:ind w:left="5010" w:hanging="1080"/>
      </w:pPr>
      <w:rPr>
        <w:rFonts w:hint="default"/>
      </w:rPr>
    </w:lvl>
    <w:lvl w:ilvl="6">
      <w:start w:val="1"/>
      <w:numFmt w:val="decimal"/>
      <w:lvlText w:val="%1.%2.%3.%4.%5.%6.%7"/>
      <w:lvlJc w:val="left"/>
      <w:pPr>
        <w:ind w:left="6156" w:hanging="1440"/>
      </w:pPr>
      <w:rPr>
        <w:rFonts w:hint="default"/>
      </w:rPr>
    </w:lvl>
    <w:lvl w:ilvl="7">
      <w:start w:val="1"/>
      <w:numFmt w:val="decimal"/>
      <w:lvlText w:val="%1.%2.%3.%4.%5.%6.%7.%8"/>
      <w:lvlJc w:val="left"/>
      <w:pPr>
        <w:ind w:left="6942" w:hanging="1440"/>
      </w:pPr>
      <w:rPr>
        <w:rFonts w:hint="default"/>
      </w:rPr>
    </w:lvl>
    <w:lvl w:ilvl="8">
      <w:start w:val="1"/>
      <w:numFmt w:val="decimal"/>
      <w:lvlText w:val="%1.%2.%3.%4.%5.%6.%7.%8.%9"/>
      <w:lvlJc w:val="left"/>
      <w:pPr>
        <w:ind w:left="7728" w:hanging="1440"/>
      </w:pPr>
      <w:rPr>
        <w:rFonts w:hint="default"/>
      </w:rPr>
    </w:lvl>
  </w:abstractNum>
  <w:abstractNum w:abstractNumId="10">
    <w:nsid w:val="0000000B"/>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nsid w:val="0000000C"/>
    <w:multiLevelType w:val="hybridMultilevel"/>
    <w:tmpl w:val="07546894"/>
    <w:lvl w:ilvl="0" w:tplc="A2D2CFA4">
      <w:start w:val="3"/>
      <w:numFmt w:val="decimal"/>
      <w:lvlText w:val="%1.1"/>
      <w:lvlJc w:val="left"/>
      <w:pPr>
        <w:ind w:left="786"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nsid w:val="0000000D"/>
    <w:multiLevelType w:val="hybridMultilevel"/>
    <w:tmpl w:val="56BCF5C2"/>
    <w:lvl w:ilvl="0" w:tplc="BC160C64">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nsid w:val="0000000E"/>
    <w:multiLevelType w:val="hybridMultilevel"/>
    <w:tmpl w:val="9962C1EE"/>
    <w:lvl w:ilvl="0" w:tplc="4FE0AF68">
      <w:start w:val="1"/>
      <w:numFmt w:val="decimal"/>
      <w:lvlText w:val="%1."/>
      <w:lvlJc w:val="left"/>
      <w:pPr>
        <w:ind w:left="786" w:hanging="360"/>
      </w:pPr>
      <w:rPr>
        <w:rFonts w:hint="default"/>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14">
    <w:nsid w:val="0000000F"/>
    <w:multiLevelType w:val="hybridMultilevel"/>
    <w:tmpl w:val="3B6A9980"/>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nsid w:val="00000010"/>
    <w:multiLevelType w:val="hybridMultilevel"/>
    <w:tmpl w:val="5E6CCEA8"/>
    <w:lvl w:ilvl="0" w:tplc="DC74F354">
      <w:start w:val="1"/>
      <w:numFmt w:val="decimal"/>
      <w:lvlText w:val="%1."/>
      <w:lvlJc w:val="left"/>
      <w:pPr>
        <w:ind w:left="786" w:hanging="360"/>
      </w:pPr>
      <w:rPr>
        <w:rFonts w:hint="default"/>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16">
    <w:nsid w:val="00000011"/>
    <w:multiLevelType w:val="multilevel"/>
    <w:tmpl w:val="E1AAEA4C"/>
    <w:lvl w:ilvl="0">
      <w:start w:val="2"/>
      <w:numFmt w:val="decimal"/>
      <w:lvlText w:val="%1"/>
      <w:lvlJc w:val="left"/>
      <w:pPr>
        <w:ind w:left="480" w:hanging="480"/>
      </w:pPr>
      <w:rPr>
        <w:rFonts w:hint="default"/>
      </w:rPr>
    </w:lvl>
    <w:lvl w:ilvl="1">
      <w:start w:val="1"/>
      <w:numFmt w:val="decimal"/>
      <w:lvlText w:val="%1.%2"/>
      <w:lvlJc w:val="left"/>
      <w:pPr>
        <w:ind w:left="873" w:hanging="480"/>
      </w:pPr>
      <w:rPr>
        <w:rFonts w:hint="default"/>
      </w:rPr>
    </w:lvl>
    <w:lvl w:ilvl="2">
      <w:start w:val="3"/>
      <w:numFmt w:val="decimal"/>
      <w:lvlText w:val="%1.%2.%3"/>
      <w:lvlJc w:val="left"/>
      <w:pPr>
        <w:ind w:left="1506" w:hanging="720"/>
      </w:pPr>
      <w:rPr>
        <w:rFonts w:hint="default"/>
      </w:rPr>
    </w:lvl>
    <w:lvl w:ilvl="3">
      <w:start w:val="1"/>
      <w:numFmt w:val="decimal"/>
      <w:lvlText w:val="%1.%2.%3.%4"/>
      <w:lvlJc w:val="left"/>
      <w:pPr>
        <w:ind w:left="1899" w:hanging="720"/>
      </w:pPr>
      <w:rPr>
        <w:rFonts w:hint="default"/>
      </w:rPr>
    </w:lvl>
    <w:lvl w:ilvl="4">
      <w:start w:val="1"/>
      <w:numFmt w:val="decimal"/>
      <w:lvlText w:val="%1.%2.%3.%4.%5"/>
      <w:lvlJc w:val="left"/>
      <w:pPr>
        <w:ind w:left="2652" w:hanging="1080"/>
      </w:pPr>
      <w:rPr>
        <w:rFonts w:hint="default"/>
      </w:rPr>
    </w:lvl>
    <w:lvl w:ilvl="5">
      <w:start w:val="1"/>
      <w:numFmt w:val="decimal"/>
      <w:lvlText w:val="%1.%2.%3.%4.%5.%6"/>
      <w:lvlJc w:val="left"/>
      <w:pPr>
        <w:ind w:left="3045" w:hanging="1080"/>
      </w:pPr>
      <w:rPr>
        <w:rFonts w:hint="default"/>
      </w:rPr>
    </w:lvl>
    <w:lvl w:ilvl="6">
      <w:start w:val="1"/>
      <w:numFmt w:val="decimal"/>
      <w:lvlText w:val="%1.%2.%3.%4.%5.%6.%7"/>
      <w:lvlJc w:val="left"/>
      <w:pPr>
        <w:ind w:left="3798" w:hanging="1440"/>
      </w:pPr>
      <w:rPr>
        <w:rFonts w:hint="default"/>
      </w:rPr>
    </w:lvl>
    <w:lvl w:ilvl="7">
      <w:start w:val="1"/>
      <w:numFmt w:val="decimal"/>
      <w:lvlText w:val="%1.%2.%3.%4.%5.%6.%7.%8"/>
      <w:lvlJc w:val="left"/>
      <w:pPr>
        <w:ind w:left="4191" w:hanging="1440"/>
      </w:pPr>
      <w:rPr>
        <w:rFonts w:hint="default"/>
      </w:rPr>
    </w:lvl>
    <w:lvl w:ilvl="8">
      <w:start w:val="1"/>
      <w:numFmt w:val="decimal"/>
      <w:lvlText w:val="%1.%2.%3.%4.%5.%6.%7.%8.%9"/>
      <w:lvlJc w:val="left"/>
      <w:pPr>
        <w:ind w:left="4584" w:hanging="1440"/>
      </w:pPr>
      <w:rPr>
        <w:rFonts w:hint="default"/>
      </w:rPr>
    </w:lvl>
  </w:abstractNum>
  <w:abstractNum w:abstractNumId="17">
    <w:nsid w:val="00000012"/>
    <w:multiLevelType w:val="hybridMultilevel"/>
    <w:tmpl w:val="5C92E714"/>
    <w:lvl w:ilvl="0" w:tplc="75247386">
      <w:start w:val="1"/>
      <w:numFmt w:val="decimal"/>
      <w:lvlText w:val="%1."/>
      <w:lvlJc w:val="left"/>
      <w:pPr>
        <w:ind w:left="786" w:hanging="360"/>
      </w:pPr>
      <w:rPr>
        <w:rFonts w:hint="default"/>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18">
    <w:nsid w:val="00000013"/>
    <w:multiLevelType w:val="hybridMultilevel"/>
    <w:tmpl w:val="E4E23A90"/>
    <w:lvl w:ilvl="0" w:tplc="A9CED0D4">
      <w:start w:val="1"/>
      <w:numFmt w:val="decimal"/>
      <w:lvlText w:val="%1."/>
      <w:lvlJc w:val="left"/>
      <w:pPr>
        <w:ind w:left="1080" w:hanging="360"/>
      </w:pPr>
      <w:rPr>
        <w:rFonts w:hint="default"/>
        <w:b w:val="0"/>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
    <w:nsid w:val="00000014"/>
    <w:multiLevelType w:val="hybridMultilevel"/>
    <w:tmpl w:val="B72A5D1A"/>
    <w:lvl w:ilvl="0" w:tplc="26F02ACC">
      <w:start w:val="1"/>
      <w:numFmt w:val="upperLetter"/>
      <w:lvlText w:val="%1."/>
      <w:lvlJc w:val="left"/>
      <w:pPr>
        <w:ind w:left="720" w:hanging="360"/>
      </w:pPr>
      <w:rPr>
        <w:rFonts w:hint="default"/>
        <w:b/>
        <w:bCs/>
        <w:i w:val="0"/>
      </w:rPr>
    </w:lvl>
    <w:lvl w:ilvl="1" w:tplc="04210019" w:tentative="1">
      <w:start w:val="1"/>
      <w:numFmt w:val="lowerLetter"/>
      <w:lvlText w:val="%2."/>
      <w:lvlJc w:val="left"/>
      <w:pPr>
        <w:ind w:left="1440" w:hanging="360"/>
      </w:pPr>
    </w:lvl>
    <w:lvl w:ilvl="2" w:tplc="0421001B" w:tentative="1">
      <w:start w:val="1"/>
      <w:numFmt w:val="lowerRoman"/>
      <w:lvlText w:val="%3."/>
      <w:lvlJc w:val="right"/>
      <w:pPr>
        <w:ind w:left="2160" w:hanging="180"/>
      </w:pPr>
    </w:lvl>
    <w:lvl w:ilvl="3" w:tplc="0421000F" w:tentative="1">
      <w:start w:val="1"/>
      <w:numFmt w:val="decimal"/>
      <w:lvlText w:val="%4."/>
      <w:lvlJc w:val="left"/>
      <w:pPr>
        <w:ind w:left="2880" w:hanging="360"/>
      </w:pPr>
    </w:lvl>
    <w:lvl w:ilvl="4" w:tplc="04210019" w:tentative="1">
      <w:start w:val="1"/>
      <w:numFmt w:val="lowerLetter"/>
      <w:lvlText w:val="%5."/>
      <w:lvlJc w:val="left"/>
      <w:pPr>
        <w:ind w:left="3600" w:hanging="360"/>
      </w:pPr>
    </w:lvl>
    <w:lvl w:ilvl="5" w:tplc="0421001B" w:tentative="1">
      <w:start w:val="1"/>
      <w:numFmt w:val="lowerRoman"/>
      <w:lvlText w:val="%6."/>
      <w:lvlJc w:val="right"/>
      <w:pPr>
        <w:ind w:left="4320" w:hanging="180"/>
      </w:pPr>
    </w:lvl>
    <w:lvl w:ilvl="6" w:tplc="0421000F" w:tentative="1">
      <w:start w:val="1"/>
      <w:numFmt w:val="decimal"/>
      <w:lvlText w:val="%7."/>
      <w:lvlJc w:val="left"/>
      <w:pPr>
        <w:ind w:left="5040" w:hanging="360"/>
      </w:pPr>
    </w:lvl>
    <w:lvl w:ilvl="7" w:tplc="04210019" w:tentative="1">
      <w:start w:val="1"/>
      <w:numFmt w:val="lowerLetter"/>
      <w:lvlText w:val="%8."/>
      <w:lvlJc w:val="left"/>
      <w:pPr>
        <w:ind w:left="5760" w:hanging="360"/>
      </w:pPr>
    </w:lvl>
    <w:lvl w:ilvl="8" w:tplc="0421001B" w:tentative="1">
      <w:start w:val="1"/>
      <w:numFmt w:val="lowerRoman"/>
      <w:lvlText w:val="%9."/>
      <w:lvlJc w:val="right"/>
      <w:pPr>
        <w:ind w:left="6480" w:hanging="180"/>
      </w:pPr>
    </w:lvl>
  </w:abstractNum>
  <w:abstractNum w:abstractNumId="20">
    <w:nsid w:val="00000015"/>
    <w:multiLevelType w:val="hybridMultilevel"/>
    <w:tmpl w:val="68AC14F0"/>
    <w:lvl w:ilvl="0" w:tplc="9C8C3C72">
      <w:start w:val="1"/>
      <w:numFmt w:val="decimal"/>
      <w:lvlText w:val="%1."/>
      <w:lvlJc w:val="left"/>
      <w:pPr>
        <w:ind w:left="786" w:hanging="360"/>
      </w:pPr>
      <w:rPr>
        <w:rFonts w:hint="default"/>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21">
    <w:nsid w:val="00000016"/>
    <w:multiLevelType w:val="hybridMultilevel"/>
    <w:tmpl w:val="6158C316"/>
    <w:lvl w:ilvl="0" w:tplc="F84C344A">
      <w:start w:val="1"/>
      <w:numFmt w:val="decimal"/>
      <w:lvlText w:val="%1.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2">
    <w:nsid w:val="00000017"/>
    <w:multiLevelType w:val="hybridMultilevel"/>
    <w:tmpl w:val="DB68C0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nsid w:val="00000018"/>
    <w:multiLevelType w:val="hybridMultilevel"/>
    <w:tmpl w:val="BF34DF64"/>
    <w:lvl w:ilvl="0" w:tplc="A73AE740">
      <w:start w:val="1"/>
      <w:numFmt w:val="decimal"/>
      <w:lvlText w:val="%1."/>
      <w:lvlJc w:val="left"/>
      <w:pPr>
        <w:ind w:left="786" w:hanging="360"/>
      </w:pPr>
      <w:rPr>
        <w:rFonts w:hint="default"/>
        <w:sz w:val="24"/>
        <w:szCs w:val="24"/>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24">
    <w:nsid w:val="00000019"/>
    <w:multiLevelType w:val="multilevel"/>
    <w:tmpl w:val="F1A84CE2"/>
    <w:lvl w:ilvl="0">
      <w:start w:val="1"/>
      <w:numFmt w:val="decimal"/>
      <w:lvlText w:val="%1."/>
      <w:lvlJc w:val="left"/>
      <w:pPr>
        <w:ind w:left="786" w:hanging="360"/>
      </w:pPr>
      <w:rPr>
        <w:rFonts w:hint="default"/>
      </w:rPr>
    </w:lvl>
    <w:lvl w:ilvl="1">
      <w:start w:val="1"/>
      <w:numFmt w:val="decimal"/>
      <w:isLgl/>
      <w:lvlText w:val="%1.%2"/>
      <w:lvlJc w:val="left"/>
      <w:pPr>
        <w:ind w:left="5889" w:hanging="360"/>
      </w:pPr>
      <w:rPr>
        <w:rFonts w:hint="default"/>
      </w:rPr>
    </w:lvl>
    <w:lvl w:ilvl="2">
      <w:start w:val="1"/>
      <w:numFmt w:val="decimal"/>
      <w:isLgl/>
      <w:lvlText w:val="%1.%2.%3"/>
      <w:lvlJc w:val="left"/>
      <w:pPr>
        <w:ind w:left="1146" w:hanging="720"/>
      </w:pPr>
      <w:rPr>
        <w:rFonts w:hint="default"/>
      </w:rPr>
    </w:lvl>
    <w:lvl w:ilvl="3">
      <w:start w:val="1"/>
      <w:numFmt w:val="decimal"/>
      <w:isLgl/>
      <w:lvlText w:val="%1.%2.%3.%4"/>
      <w:lvlJc w:val="left"/>
      <w:pPr>
        <w:ind w:left="1146" w:hanging="720"/>
      </w:pPr>
      <w:rPr>
        <w:rFonts w:hint="default"/>
      </w:rPr>
    </w:lvl>
    <w:lvl w:ilvl="4">
      <w:start w:val="1"/>
      <w:numFmt w:val="decimal"/>
      <w:isLgl/>
      <w:lvlText w:val="%1.%2.%3.%4.%5"/>
      <w:lvlJc w:val="left"/>
      <w:pPr>
        <w:ind w:left="1506" w:hanging="1080"/>
      </w:pPr>
      <w:rPr>
        <w:rFonts w:hint="default"/>
      </w:rPr>
    </w:lvl>
    <w:lvl w:ilvl="5">
      <w:start w:val="1"/>
      <w:numFmt w:val="decimal"/>
      <w:isLgl/>
      <w:lvlText w:val="%1.%2.%3.%4.%5.%6"/>
      <w:lvlJc w:val="left"/>
      <w:pPr>
        <w:ind w:left="1506" w:hanging="1080"/>
      </w:pPr>
      <w:rPr>
        <w:rFonts w:hint="default"/>
      </w:rPr>
    </w:lvl>
    <w:lvl w:ilvl="6">
      <w:start w:val="1"/>
      <w:numFmt w:val="decimal"/>
      <w:isLgl/>
      <w:lvlText w:val="%1.%2.%3.%4.%5.%6.%7"/>
      <w:lvlJc w:val="left"/>
      <w:pPr>
        <w:ind w:left="1866" w:hanging="1440"/>
      </w:pPr>
      <w:rPr>
        <w:rFonts w:hint="default"/>
      </w:rPr>
    </w:lvl>
    <w:lvl w:ilvl="7">
      <w:start w:val="1"/>
      <w:numFmt w:val="decimal"/>
      <w:isLgl/>
      <w:lvlText w:val="%1.%2.%3.%4.%5.%6.%7.%8"/>
      <w:lvlJc w:val="left"/>
      <w:pPr>
        <w:ind w:left="1866" w:hanging="1440"/>
      </w:pPr>
      <w:rPr>
        <w:rFonts w:hint="default"/>
      </w:rPr>
    </w:lvl>
    <w:lvl w:ilvl="8">
      <w:start w:val="1"/>
      <w:numFmt w:val="decimal"/>
      <w:isLgl/>
      <w:lvlText w:val="%1.%2.%3.%4.%5.%6.%7.%8.%9"/>
      <w:lvlJc w:val="left"/>
      <w:pPr>
        <w:ind w:left="1866" w:hanging="1440"/>
      </w:pPr>
      <w:rPr>
        <w:rFonts w:hint="default"/>
      </w:rPr>
    </w:lvl>
  </w:abstractNum>
  <w:abstractNum w:abstractNumId="25">
    <w:nsid w:val="0000001A"/>
    <w:multiLevelType w:val="hybridMultilevel"/>
    <w:tmpl w:val="41141CEA"/>
    <w:lvl w:ilvl="0" w:tplc="F84C344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nsid w:val="0000001B"/>
    <w:multiLevelType w:val="hybridMultilevel"/>
    <w:tmpl w:val="A4721576"/>
    <w:lvl w:ilvl="0" w:tplc="B4CA30F2">
      <w:start w:val="1"/>
      <w:numFmt w:val="lowerLetter"/>
      <w:lvlText w:val="%1."/>
      <w:lvlJc w:val="left"/>
      <w:pPr>
        <w:ind w:left="1506" w:hanging="360"/>
      </w:pPr>
      <w:rPr>
        <w:rFonts w:ascii="Times New Roman" w:eastAsia="Calibri" w:hAnsi="Times New Roman" w:cs="Times New Roman"/>
      </w:rPr>
    </w:lvl>
    <w:lvl w:ilvl="1" w:tplc="04210003" w:tentative="1">
      <w:start w:val="1"/>
      <w:numFmt w:val="bullet"/>
      <w:lvlText w:val="o"/>
      <w:lvlJc w:val="left"/>
      <w:pPr>
        <w:ind w:left="2226" w:hanging="360"/>
      </w:pPr>
      <w:rPr>
        <w:rFonts w:ascii="Courier New" w:hAnsi="Courier New" w:cs="Courier New" w:hint="default"/>
      </w:rPr>
    </w:lvl>
    <w:lvl w:ilvl="2" w:tplc="04210005" w:tentative="1">
      <w:start w:val="1"/>
      <w:numFmt w:val="bullet"/>
      <w:lvlText w:val=""/>
      <w:lvlJc w:val="left"/>
      <w:pPr>
        <w:ind w:left="2946" w:hanging="360"/>
      </w:pPr>
      <w:rPr>
        <w:rFonts w:ascii="Wingdings" w:hAnsi="Wingdings" w:hint="default"/>
      </w:rPr>
    </w:lvl>
    <w:lvl w:ilvl="3" w:tplc="04210001" w:tentative="1">
      <w:start w:val="1"/>
      <w:numFmt w:val="bullet"/>
      <w:lvlText w:val=""/>
      <w:lvlJc w:val="left"/>
      <w:pPr>
        <w:ind w:left="3666" w:hanging="360"/>
      </w:pPr>
      <w:rPr>
        <w:rFonts w:ascii="Symbol" w:hAnsi="Symbol" w:hint="default"/>
      </w:rPr>
    </w:lvl>
    <w:lvl w:ilvl="4" w:tplc="04210003" w:tentative="1">
      <w:start w:val="1"/>
      <w:numFmt w:val="bullet"/>
      <w:lvlText w:val="o"/>
      <w:lvlJc w:val="left"/>
      <w:pPr>
        <w:ind w:left="4386" w:hanging="360"/>
      </w:pPr>
      <w:rPr>
        <w:rFonts w:ascii="Courier New" w:hAnsi="Courier New" w:cs="Courier New" w:hint="default"/>
      </w:rPr>
    </w:lvl>
    <w:lvl w:ilvl="5" w:tplc="04210005" w:tentative="1">
      <w:start w:val="1"/>
      <w:numFmt w:val="bullet"/>
      <w:lvlText w:val=""/>
      <w:lvlJc w:val="left"/>
      <w:pPr>
        <w:ind w:left="5106" w:hanging="360"/>
      </w:pPr>
      <w:rPr>
        <w:rFonts w:ascii="Wingdings" w:hAnsi="Wingdings" w:hint="default"/>
      </w:rPr>
    </w:lvl>
    <w:lvl w:ilvl="6" w:tplc="04210001" w:tentative="1">
      <w:start w:val="1"/>
      <w:numFmt w:val="bullet"/>
      <w:lvlText w:val=""/>
      <w:lvlJc w:val="left"/>
      <w:pPr>
        <w:ind w:left="5826" w:hanging="360"/>
      </w:pPr>
      <w:rPr>
        <w:rFonts w:ascii="Symbol" w:hAnsi="Symbol" w:hint="default"/>
      </w:rPr>
    </w:lvl>
    <w:lvl w:ilvl="7" w:tplc="04210003" w:tentative="1">
      <w:start w:val="1"/>
      <w:numFmt w:val="bullet"/>
      <w:lvlText w:val="o"/>
      <w:lvlJc w:val="left"/>
      <w:pPr>
        <w:ind w:left="6546" w:hanging="360"/>
      </w:pPr>
      <w:rPr>
        <w:rFonts w:ascii="Courier New" w:hAnsi="Courier New" w:cs="Courier New" w:hint="default"/>
      </w:rPr>
    </w:lvl>
    <w:lvl w:ilvl="8" w:tplc="04210005" w:tentative="1">
      <w:start w:val="1"/>
      <w:numFmt w:val="bullet"/>
      <w:lvlText w:val=""/>
      <w:lvlJc w:val="left"/>
      <w:pPr>
        <w:ind w:left="7266" w:hanging="360"/>
      </w:pPr>
      <w:rPr>
        <w:rFonts w:ascii="Wingdings" w:hAnsi="Wingdings" w:hint="default"/>
      </w:rPr>
    </w:lvl>
  </w:abstractNum>
  <w:abstractNum w:abstractNumId="27">
    <w:nsid w:val="0000001C"/>
    <w:multiLevelType w:val="multilevel"/>
    <w:tmpl w:val="2B26DA3E"/>
    <w:lvl w:ilvl="0">
      <w:start w:val="3"/>
      <w:numFmt w:val="decimal"/>
      <w:lvlText w:val="%1"/>
      <w:lvlJc w:val="left"/>
      <w:pPr>
        <w:ind w:left="360" w:hanging="360"/>
      </w:pPr>
      <w:rPr>
        <w:rFonts w:hint="default"/>
      </w:rPr>
    </w:lvl>
    <w:lvl w:ilvl="1">
      <w:start w:val="2"/>
      <w:numFmt w:val="decimal"/>
      <w:lvlText w:val="%1.%2"/>
      <w:lvlJc w:val="left"/>
      <w:pPr>
        <w:ind w:left="1146" w:hanging="360"/>
      </w:pPr>
      <w:rPr>
        <w:rFonts w:hint="default"/>
      </w:rPr>
    </w:lvl>
    <w:lvl w:ilvl="2">
      <w:start w:val="1"/>
      <w:numFmt w:val="decimal"/>
      <w:lvlText w:val="%1.%2.%3"/>
      <w:lvlJc w:val="left"/>
      <w:pPr>
        <w:ind w:left="2292" w:hanging="720"/>
      </w:pPr>
      <w:rPr>
        <w:rFonts w:hint="default"/>
      </w:rPr>
    </w:lvl>
    <w:lvl w:ilvl="3">
      <w:start w:val="1"/>
      <w:numFmt w:val="decimal"/>
      <w:lvlText w:val="%1.%2.%3.%4"/>
      <w:lvlJc w:val="left"/>
      <w:pPr>
        <w:ind w:left="3078" w:hanging="720"/>
      </w:pPr>
      <w:rPr>
        <w:rFonts w:hint="default"/>
      </w:rPr>
    </w:lvl>
    <w:lvl w:ilvl="4">
      <w:start w:val="1"/>
      <w:numFmt w:val="decimal"/>
      <w:lvlText w:val="%1.%2.%3.%4.%5"/>
      <w:lvlJc w:val="left"/>
      <w:pPr>
        <w:ind w:left="4224" w:hanging="1080"/>
      </w:pPr>
      <w:rPr>
        <w:rFonts w:hint="default"/>
      </w:rPr>
    </w:lvl>
    <w:lvl w:ilvl="5">
      <w:start w:val="1"/>
      <w:numFmt w:val="decimal"/>
      <w:lvlText w:val="%1.%2.%3.%4.%5.%6"/>
      <w:lvlJc w:val="left"/>
      <w:pPr>
        <w:ind w:left="5010" w:hanging="1080"/>
      </w:pPr>
      <w:rPr>
        <w:rFonts w:hint="default"/>
      </w:rPr>
    </w:lvl>
    <w:lvl w:ilvl="6">
      <w:start w:val="1"/>
      <w:numFmt w:val="decimal"/>
      <w:lvlText w:val="%1.%2.%3.%4.%5.%6.%7"/>
      <w:lvlJc w:val="left"/>
      <w:pPr>
        <w:ind w:left="6156" w:hanging="1440"/>
      </w:pPr>
      <w:rPr>
        <w:rFonts w:hint="default"/>
      </w:rPr>
    </w:lvl>
    <w:lvl w:ilvl="7">
      <w:start w:val="1"/>
      <w:numFmt w:val="decimal"/>
      <w:lvlText w:val="%1.%2.%3.%4.%5.%6.%7.%8"/>
      <w:lvlJc w:val="left"/>
      <w:pPr>
        <w:ind w:left="6942" w:hanging="1440"/>
      </w:pPr>
      <w:rPr>
        <w:rFonts w:hint="default"/>
      </w:rPr>
    </w:lvl>
    <w:lvl w:ilvl="8">
      <w:start w:val="1"/>
      <w:numFmt w:val="decimal"/>
      <w:lvlText w:val="%1.%2.%3.%4.%5.%6.%7.%8.%9"/>
      <w:lvlJc w:val="left"/>
      <w:pPr>
        <w:ind w:left="7728" w:hanging="1440"/>
      </w:pPr>
      <w:rPr>
        <w:rFonts w:hint="default"/>
      </w:rPr>
    </w:lvl>
  </w:abstractNum>
  <w:abstractNum w:abstractNumId="28">
    <w:nsid w:val="0000001D"/>
    <w:multiLevelType w:val="hybridMultilevel"/>
    <w:tmpl w:val="A53EE7F2"/>
    <w:lvl w:ilvl="0" w:tplc="F84C344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nsid w:val="0000001E"/>
    <w:multiLevelType w:val="multilevel"/>
    <w:tmpl w:val="1EFE5630"/>
    <w:lvl w:ilvl="0">
      <w:start w:val="1"/>
      <w:numFmt w:val="decimal"/>
      <w:lvlText w:val="%1"/>
      <w:lvlJc w:val="left"/>
      <w:pPr>
        <w:ind w:left="360" w:hanging="360"/>
      </w:pPr>
      <w:rPr>
        <w:rFonts w:hint="default"/>
      </w:rPr>
    </w:lvl>
    <w:lvl w:ilvl="1">
      <w:start w:val="1"/>
      <w:numFmt w:val="decimal"/>
      <w:lvlText w:val="%2.1"/>
      <w:lvlJc w:val="left"/>
      <w:pPr>
        <w:ind w:left="1584" w:hanging="360"/>
      </w:pPr>
      <w:rPr>
        <w:rFonts w:hint="default"/>
      </w:rPr>
    </w:lvl>
    <w:lvl w:ilvl="2">
      <w:start w:val="1"/>
      <w:numFmt w:val="decimal"/>
      <w:lvlText w:val="%1.%2.%3"/>
      <w:lvlJc w:val="left"/>
      <w:pPr>
        <w:ind w:left="3168" w:hanging="720"/>
      </w:pPr>
      <w:rPr>
        <w:rFonts w:hint="default"/>
      </w:rPr>
    </w:lvl>
    <w:lvl w:ilvl="3">
      <w:start w:val="1"/>
      <w:numFmt w:val="decimal"/>
      <w:lvlText w:val="%1.%2.%3.%4"/>
      <w:lvlJc w:val="left"/>
      <w:pPr>
        <w:ind w:left="4392" w:hanging="720"/>
      </w:pPr>
      <w:rPr>
        <w:rFonts w:hint="default"/>
      </w:rPr>
    </w:lvl>
    <w:lvl w:ilvl="4">
      <w:start w:val="1"/>
      <w:numFmt w:val="decimal"/>
      <w:lvlText w:val="%1.%2.%3.%4.%5"/>
      <w:lvlJc w:val="left"/>
      <w:pPr>
        <w:ind w:left="5976" w:hanging="1080"/>
      </w:pPr>
      <w:rPr>
        <w:rFonts w:hint="default"/>
      </w:rPr>
    </w:lvl>
    <w:lvl w:ilvl="5">
      <w:start w:val="1"/>
      <w:numFmt w:val="decimal"/>
      <w:lvlText w:val="%1.%2.%3.%4.%5.%6"/>
      <w:lvlJc w:val="left"/>
      <w:pPr>
        <w:ind w:left="7200" w:hanging="1080"/>
      </w:pPr>
      <w:rPr>
        <w:rFonts w:hint="default"/>
      </w:rPr>
    </w:lvl>
    <w:lvl w:ilvl="6">
      <w:start w:val="1"/>
      <w:numFmt w:val="decimal"/>
      <w:lvlText w:val="%1.%2.%3.%4.%5.%6.%7"/>
      <w:lvlJc w:val="left"/>
      <w:pPr>
        <w:ind w:left="8784" w:hanging="1440"/>
      </w:pPr>
      <w:rPr>
        <w:rFonts w:hint="default"/>
      </w:rPr>
    </w:lvl>
    <w:lvl w:ilvl="7">
      <w:start w:val="1"/>
      <w:numFmt w:val="decimal"/>
      <w:lvlText w:val="%1.%2.%3.%4.%5.%6.%7.%8"/>
      <w:lvlJc w:val="left"/>
      <w:pPr>
        <w:ind w:left="10008" w:hanging="1440"/>
      </w:pPr>
      <w:rPr>
        <w:rFonts w:hint="default"/>
      </w:rPr>
    </w:lvl>
    <w:lvl w:ilvl="8">
      <w:start w:val="1"/>
      <w:numFmt w:val="decimal"/>
      <w:lvlText w:val="%1.%2.%3.%4.%5.%6.%7.%8.%9"/>
      <w:lvlJc w:val="left"/>
      <w:pPr>
        <w:ind w:left="11232" w:hanging="1440"/>
      </w:pPr>
      <w:rPr>
        <w:rFonts w:hint="default"/>
      </w:rPr>
    </w:lvl>
  </w:abstractNum>
  <w:abstractNum w:abstractNumId="30">
    <w:nsid w:val="0000001F"/>
    <w:multiLevelType w:val="hybridMultilevel"/>
    <w:tmpl w:val="E1A4E040"/>
    <w:lvl w:ilvl="0" w:tplc="B9A0E2E4">
      <w:start w:val="1"/>
      <w:numFmt w:val="decimal"/>
      <w:lvlText w:val="%1."/>
      <w:lvlJc w:val="left"/>
      <w:pPr>
        <w:ind w:left="1211" w:hanging="360"/>
      </w:pPr>
      <w:rPr>
        <w:rFonts w:hint="default"/>
      </w:rPr>
    </w:lvl>
    <w:lvl w:ilvl="1" w:tplc="04090019" w:tentative="1">
      <w:start w:val="1"/>
      <w:numFmt w:val="lowerLetter"/>
      <w:lvlText w:val="%2."/>
      <w:lvlJc w:val="left"/>
      <w:pPr>
        <w:ind w:left="1931" w:hanging="360"/>
      </w:pPr>
    </w:lvl>
    <w:lvl w:ilvl="2" w:tplc="0409001B" w:tentative="1">
      <w:start w:val="1"/>
      <w:numFmt w:val="lowerRoman"/>
      <w:lvlText w:val="%3."/>
      <w:lvlJc w:val="right"/>
      <w:pPr>
        <w:ind w:left="2651" w:hanging="180"/>
      </w:pPr>
    </w:lvl>
    <w:lvl w:ilvl="3" w:tplc="0409000F" w:tentative="1">
      <w:start w:val="1"/>
      <w:numFmt w:val="decimal"/>
      <w:lvlText w:val="%4."/>
      <w:lvlJc w:val="left"/>
      <w:pPr>
        <w:ind w:left="3371" w:hanging="360"/>
      </w:pPr>
    </w:lvl>
    <w:lvl w:ilvl="4" w:tplc="04090019" w:tentative="1">
      <w:start w:val="1"/>
      <w:numFmt w:val="lowerLetter"/>
      <w:lvlText w:val="%5."/>
      <w:lvlJc w:val="left"/>
      <w:pPr>
        <w:ind w:left="4091" w:hanging="360"/>
      </w:pPr>
    </w:lvl>
    <w:lvl w:ilvl="5" w:tplc="0409001B" w:tentative="1">
      <w:start w:val="1"/>
      <w:numFmt w:val="lowerRoman"/>
      <w:lvlText w:val="%6."/>
      <w:lvlJc w:val="right"/>
      <w:pPr>
        <w:ind w:left="4811" w:hanging="180"/>
      </w:pPr>
    </w:lvl>
    <w:lvl w:ilvl="6" w:tplc="0409000F" w:tentative="1">
      <w:start w:val="1"/>
      <w:numFmt w:val="decimal"/>
      <w:lvlText w:val="%7."/>
      <w:lvlJc w:val="left"/>
      <w:pPr>
        <w:ind w:left="5531" w:hanging="360"/>
      </w:pPr>
    </w:lvl>
    <w:lvl w:ilvl="7" w:tplc="04090019" w:tentative="1">
      <w:start w:val="1"/>
      <w:numFmt w:val="lowerLetter"/>
      <w:lvlText w:val="%8."/>
      <w:lvlJc w:val="left"/>
      <w:pPr>
        <w:ind w:left="6251" w:hanging="360"/>
      </w:pPr>
    </w:lvl>
    <w:lvl w:ilvl="8" w:tplc="0409001B" w:tentative="1">
      <w:start w:val="1"/>
      <w:numFmt w:val="lowerRoman"/>
      <w:lvlText w:val="%9."/>
      <w:lvlJc w:val="right"/>
      <w:pPr>
        <w:ind w:left="6971" w:hanging="180"/>
      </w:pPr>
    </w:lvl>
  </w:abstractNum>
  <w:abstractNum w:abstractNumId="31">
    <w:nsid w:val="4A0D14BC"/>
    <w:multiLevelType w:val="multilevel"/>
    <w:tmpl w:val="D4068190"/>
    <w:lvl w:ilvl="0">
      <w:start w:val="2"/>
      <w:numFmt w:val="decimal"/>
      <w:lvlText w:val="%1"/>
      <w:lvlJc w:val="left"/>
      <w:pPr>
        <w:ind w:left="480" w:hanging="480"/>
      </w:pPr>
      <w:rPr>
        <w:rFonts w:hint="default"/>
      </w:rPr>
    </w:lvl>
    <w:lvl w:ilvl="1">
      <w:start w:val="1"/>
      <w:numFmt w:val="decimal"/>
      <w:lvlText w:val="%1.%2"/>
      <w:lvlJc w:val="left"/>
      <w:pPr>
        <w:ind w:left="873" w:hanging="480"/>
      </w:pPr>
      <w:rPr>
        <w:rFonts w:hint="default"/>
      </w:rPr>
    </w:lvl>
    <w:lvl w:ilvl="2">
      <w:start w:val="3"/>
      <w:numFmt w:val="decimal"/>
      <w:lvlText w:val="%1.%2.%3"/>
      <w:lvlJc w:val="left"/>
      <w:pPr>
        <w:ind w:left="1506" w:hanging="720"/>
      </w:pPr>
      <w:rPr>
        <w:rFonts w:hint="default"/>
      </w:rPr>
    </w:lvl>
    <w:lvl w:ilvl="3">
      <w:start w:val="1"/>
      <w:numFmt w:val="decimal"/>
      <w:lvlText w:val="%1.%2.%3.%4"/>
      <w:lvlJc w:val="left"/>
      <w:pPr>
        <w:ind w:left="1899" w:hanging="720"/>
      </w:pPr>
      <w:rPr>
        <w:rFonts w:hint="default"/>
      </w:rPr>
    </w:lvl>
    <w:lvl w:ilvl="4">
      <w:start w:val="1"/>
      <w:numFmt w:val="decimal"/>
      <w:lvlText w:val="%1.%2.%3.%4.%5"/>
      <w:lvlJc w:val="left"/>
      <w:pPr>
        <w:ind w:left="2652" w:hanging="1080"/>
      </w:pPr>
      <w:rPr>
        <w:rFonts w:hint="default"/>
      </w:rPr>
    </w:lvl>
    <w:lvl w:ilvl="5">
      <w:start w:val="1"/>
      <w:numFmt w:val="decimal"/>
      <w:lvlText w:val="%1.%2.%3.%4.%5.%6"/>
      <w:lvlJc w:val="left"/>
      <w:pPr>
        <w:ind w:left="3045" w:hanging="1080"/>
      </w:pPr>
      <w:rPr>
        <w:rFonts w:hint="default"/>
      </w:rPr>
    </w:lvl>
    <w:lvl w:ilvl="6">
      <w:start w:val="1"/>
      <w:numFmt w:val="decimal"/>
      <w:lvlText w:val="%1.%2.%3.%4.%5.%6.%7"/>
      <w:lvlJc w:val="left"/>
      <w:pPr>
        <w:ind w:left="3798" w:hanging="1440"/>
      </w:pPr>
      <w:rPr>
        <w:rFonts w:hint="default"/>
      </w:rPr>
    </w:lvl>
    <w:lvl w:ilvl="7">
      <w:start w:val="1"/>
      <w:numFmt w:val="decimal"/>
      <w:lvlText w:val="%1.%2.%3.%4.%5.%6.%7.%8"/>
      <w:lvlJc w:val="left"/>
      <w:pPr>
        <w:ind w:left="4191" w:hanging="1440"/>
      </w:pPr>
      <w:rPr>
        <w:rFonts w:hint="default"/>
      </w:rPr>
    </w:lvl>
    <w:lvl w:ilvl="8">
      <w:start w:val="1"/>
      <w:numFmt w:val="decimal"/>
      <w:lvlText w:val="%1.%2.%3.%4.%5.%6.%7.%8.%9"/>
      <w:lvlJc w:val="left"/>
      <w:pPr>
        <w:ind w:left="4584" w:hanging="1440"/>
      </w:pPr>
      <w:rPr>
        <w:rFonts w:hint="default"/>
      </w:rPr>
    </w:lvl>
  </w:abstractNum>
  <w:num w:numId="1">
    <w:abstractNumId w:val="14"/>
  </w:num>
  <w:num w:numId="2">
    <w:abstractNumId w:val="19"/>
  </w:num>
  <w:num w:numId="3">
    <w:abstractNumId w:val="24"/>
  </w:num>
  <w:num w:numId="4">
    <w:abstractNumId w:val="26"/>
  </w:num>
  <w:num w:numId="5">
    <w:abstractNumId w:val="13"/>
  </w:num>
  <w:num w:numId="6">
    <w:abstractNumId w:val="15"/>
  </w:num>
  <w:num w:numId="7">
    <w:abstractNumId w:val="5"/>
  </w:num>
  <w:num w:numId="8">
    <w:abstractNumId w:val="7"/>
  </w:num>
  <w:num w:numId="9">
    <w:abstractNumId w:val="2"/>
  </w:num>
  <w:num w:numId="10">
    <w:abstractNumId w:val="0"/>
  </w:num>
  <w:num w:numId="11">
    <w:abstractNumId w:val="23"/>
  </w:num>
  <w:num w:numId="12">
    <w:abstractNumId w:val="17"/>
  </w:num>
  <w:num w:numId="13">
    <w:abstractNumId w:val="30"/>
  </w:num>
  <w:num w:numId="14">
    <w:abstractNumId w:val="10"/>
  </w:num>
  <w:num w:numId="15">
    <w:abstractNumId w:val="4"/>
  </w:num>
  <w:num w:numId="16">
    <w:abstractNumId w:val="29"/>
  </w:num>
  <w:num w:numId="17">
    <w:abstractNumId w:val="16"/>
  </w:num>
  <w:num w:numId="18">
    <w:abstractNumId w:val="31"/>
  </w:num>
  <w:num w:numId="19">
    <w:abstractNumId w:val="25"/>
  </w:num>
  <w:num w:numId="20">
    <w:abstractNumId w:val="21"/>
  </w:num>
  <w:num w:numId="21">
    <w:abstractNumId w:val="28"/>
  </w:num>
  <w:num w:numId="22">
    <w:abstractNumId w:val="8"/>
  </w:num>
  <w:num w:numId="23">
    <w:abstractNumId w:val="3"/>
  </w:num>
  <w:num w:numId="24">
    <w:abstractNumId w:val="1"/>
  </w:num>
  <w:num w:numId="25">
    <w:abstractNumId w:val="11"/>
  </w:num>
  <w:num w:numId="26">
    <w:abstractNumId w:val="27"/>
  </w:num>
  <w:num w:numId="27">
    <w:abstractNumId w:val="9"/>
  </w:num>
  <w:num w:numId="28">
    <w:abstractNumId w:val="20"/>
  </w:num>
  <w:num w:numId="29">
    <w:abstractNumId w:val="12"/>
  </w:num>
  <w:num w:numId="30">
    <w:abstractNumId w:val="18"/>
  </w:num>
  <w:num w:numId="31">
    <w:abstractNumId w:val="6"/>
  </w:num>
  <w:num w:numId="32">
    <w:abstractNumId w:val="2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90"/>
  <w:hideSpellingErrors/>
  <w:proofState w:grammar="clean"/>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AD5330"/>
    <w:rsid w:val="000844D0"/>
    <w:rsid w:val="000C657F"/>
    <w:rsid w:val="000E1A6E"/>
    <w:rsid w:val="00106173"/>
    <w:rsid w:val="001746BB"/>
    <w:rsid w:val="001D5910"/>
    <w:rsid w:val="002E5AA2"/>
    <w:rsid w:val="003230AC"/>
    <w:rsid w:val="00364252"/>
    <w:rsid w:val="003B54B8"/>
    <w:rsid w:val="003E5383"/>
    <w:rsid w:val="00450FE7"/>
    <w:rsid w:val="004D080E"/>
    <w:rsid w:val="004D3F30"/>
    <w:rsid w:val="005471F0"/>
    <w:rsid w:val="005760A9"/>
    <w:rsid w:val="005C57F0"/>
    <w:rsid w:val="005D04CC"/>
    <w:rsid w:val="0061471B"/>
    <w:rsid w:val="00632774"/>
    <w:rsid w:val="006A5C69"/>
    <w:rsid w:val="008400C0"/>
    <w:rsid w:val="008C6288"/>
    <w:rsid w:val="008E264C"/>
    <w:rsid w:val="008F4DFA"/>
    <w:rsid w:val="009B405A"/>
    <w:rsid w:val="009F1AE8"/>
    <w:rsid w:val="00AD12EC"/>
    <w:rsid w:val="00AD5330"/>
    <w:rsid w:val="00AE2617"/>
    <w:rsid w:val="00B2757E"/>
    <w:rsid w:val="00B3762F"/>
    <w:rsid w:val="00B70105"/>
    <w:rsid w:val="00BA2BDE"/>
    <w:rsid w:val="00BF7B13"/>
    <w:rsid w:val="00C25684"/>
    <w:rsid w:val="00D270C8"/>
    <w:rsid w:val="00D2726A"/>
    <w:rsid w:val="00D43851"/>
    <w:rsid w:val="00DF4FEE"/>
    <w:rsid w:val="00EB690F"/>
  </w:rsids>
  <m:mathPr>
    <m:mathFont m:val="Cambria Math"/>
    <m:brkBin m:val="before"/>
    <m:brkBinSub m:val="--"/>
    <m:smallFrac m:val="0"/>
    <m:dispDef/>
    <m:lMargin m:val="0"/>
    <m:rMargin m:val="0"/>
    <m:defJc m:val="centerGroup"/>
    <m:wrapIndent m:val="1440"/>
    <m:intLim m:val="subSup"/>
    <m:naryLim m:val="undOvr"/>
  </m:mathPr>
  <w:themeFontLang w:val="id-ID"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Calibri" w:eastAsia="Calibri" w:hAnsi="Calibri" w:cs="Arial"/>
        <w:lang w:val="id-ID" w:eastAsia="id-ID"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pPr>
      <w:spacing w:after="200" w:line="276" w:lineRule="auto"/>
    </w:pPr>
    <w:rPr>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rPr>
      <w:rFonts w:ascii="Tahoma" w:eastAsia="Calibri" w:hAnsi="Tahoma" w:cs="Tahoma"/>
      <w:sz w:val="16"/>
      <w:szCs w:val="16"/>
    </w:rPr>
  </w:style>
  <w:style w:type="paragraph" w:styleId="ListParagraph">
    <w:name w:val="List Paragraph"/>
    <w:basedOn w:val="Normal"/>
    <w:uiPriority w:val="34"/>
    <w:qFormat/>
    <w:pPr>
      <w:ind w:left="720"/>
      <w:contextualSpacing/>
    </w:pPr>
  </w:style>
  <w:style w:type="table" w:styleId="TableGrid">
    <w:name w:val="Table Grid"/>
    <w:basedOn w:val="TableNormal"/>
    <w:uiPriority w:val="59"/>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Header">
    <w:name w:val="header"/>
    <w:basedOn w:val="Normal"/>
    <w:link w:val="HeaderChar"/>
    <w:uiPriority w:val="99"/>
    <w:pPr>
      <w:tabs>
        <w:tab w:val="center" w:pos="4680"/>
        <w:tab w:val="right" w:pos="9360"/>
      </w:tabs>
      <w:spacing w:after="0" w:line="240" w:lineRule="auto"/>
    </w:pPr>
  </w:style>
  <w:style w:type="character" w:customStyle="1" w:styleId="HeaderChar">
    <w:name w:val="Header Char"/>
    <w:basedOn w:val="DefaultParagraphFont"/>
    <w:link w:val="Header"/>
    <w:uiPriority w:val="99"/>
    <w:rPr>
      <w:sz w:val="22"/>
      <w:szCs w:val="22"/>
      <w:lang w:eastAsia="en-US"/>
    </w:rPr>
  </w:style>
  <w:style w:type="paragraph" w:styleId="Footer">
    <w:name w:val="footer"/>
    <w:basedOn w:val="Normal"/>
    <w:link w:val="FooterChar"/>
    <w:uiPriority w:val="99"/>
    <w:pPr>
      <w:tabs>
        <w:tab w:val="center" w:pos="4680"/>
        <w:tab w:val="right" w:pos="9360"/>
      </w:tabs>
      <w:spacing w:after="0" w:line="240" w:lineRule="auto"/>
    </w:pPr>
  </w:style>
  <w:style w:type="character" w:customStyle="1" w:styleId="FooterChar">
    <w:name w:val="Footer Char"/>
    <w:basedOn w:val="DefaultParagraphFont"/>
    <w:link w:val="Footer"/>
    <w:uiPriority w:val="99"/>
    <w:rPr>
      <w:sz w:val="22"/>
      <w:szCs w:val="22"/>
      <w:lang w:eastAsia="en-US"/>
    </w:rPr>
  </w:style>
  <w:style w:type="character" w:styleId="PlaceholderText">
    <w:name w:val="Placeholder Text"/>
    <w:basedOn w:val="DefaultParagraphFont"/>
    <w:uiPriority w:val="99"/>
    <w:rPr>
      <w:color w:val="808080"/>
    </w:rPr>
  </w:style>
  <w:style w:type="paragraph" w:styleId="CommentText">
    <w:name w:val="annotation text"/>
    <w:basedOn w:val="Normal"/>
    <w:link w:val="CommentTextChar"/>
    <w:uiPriority w:val="99"/>
    <w:pPr>
      <w:spacing w:line="240" w:lineRule="auto"/>
    </w:pPr>
    <w:rPr>
      <w:sz w:val="20"/>
      <w:szCs w:val="20"/>
    </w:rPr>
  </w:style>
  <w:style w:type="character" w:customStyle="1" w:styleId="CommentTextChar">
    <w:name w:val="Comment Text Char"/>
    <w:basedOn w:val="DefaultParagraphFont"/>
    <w:link w:val="CommentText"/>
    <w:uiPriority w:val="99"/>
    <w:rPr>
      <w:lang w:eastAsia="en-US"/>
    </w:rPr>
  </w:style>
  <w:style w:type="character" w:styleId="CommentReference">
    <w:name w:val="annotation reference"/>
    <w:basedOn w:val="DefaultParagraphFont"/>
    <w:uiPriority w:val="99"/>
    <w:rPr>
      <w:sz w:val="16"/>
      <w:szCs w:val="16"/>
    </w:rPr>
  </w:style>
  <w:style w:type="character" w:customStyle="1" w:styleId="ls2">
    <w:name w:val="ls2"/>
    <w:basedOn w:val="DefaultParagraphFont"/>
  </w:style>
  <w:style w:type="character" w:customStyle="1" w:styleId="a">
    <w:name w:val="_"/>
    <w:basedOn w:val="DefaultParagraphFont"/>
  </w:style>
  <w:style w:type="character" w:customStyle="1" w:styleId="ff6">
    <w:name w:val="ff6"/>
    <w:basedOn w:val="DefaultParagraphFont"/>
  </w:style>
  <w:style w:type="character" w:styleId="Hyperlink">
    <w:name w:val="Hyperlink"/>
    <w:basedOn w:val="DefaultParagraphFont"/>
    <w:uiPriority w:val="99"/>
    <w:rPr>
      <w:color w:val="0000FF"/>
      <w:u w:val="single"/>
    </w:rPr>
  </w:style>
  <w:style w:type="paragraph" w:customStyle="1" w:styleId="Default">
    <w:name w:val="Default"/>
    <w:pPr>
      <w:autoSpaceDE w:val="0"/>
      <w:autoSpaceDN w:val="0"/>
      <w:adjustRightInd w:val="0"/>
    </w:pPr>
    <w:rPr>
      <w:rFonts w:ascii="Times New Roman" w:hAnsi="Times New Roman" w:cs="Times New Roman"/>
      <w:color w:val="000000"/>
      <w:sz w:val="24"/>
      <w:szCs w:val="24"/>
      <w:lang w:val="en-US"/>
    </w:rPr>
  </w:style>
  <w:style w:type="table" w:styleId="LightShading">
    <w:name w:val="Light Shading"/>
    <w:basedOn w:val="TableNormal"/>
    <w:uiPriority w:val="60"/>
    <w:rPr>
      <w:color w:val="000000"/>
    </w:rPr>
    <w:tblPr>
      <w:tblStyleRowBandSize w:val="1"/>
      <w:tblStyleColBandSize w:val="1"/>
      <w:tblInd w:w="0" w:type="dxa"/>
      <w:tblBorders>
        <w:top w:val="single" w:sz="8" w:space="0" w:color="000000"/>
        <w:bottom w:val="single" w:sz="8" w:space="0" w:color="000000"/>
      </w:tblBorders>
      <w:tblCellMar>
        <w:top w:w="0" w:type="dxa"/>
        <w:left w:w="108" w:type="dxa"/>
        <w:bottom w:w="0" w:type="dxa"/>
        <w:right w:w="108" w:type="dxa"/>
      </w:tblCellMar>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Calibri" w:eastAsia="Calibri" w:hAnsi="Calibri" w:cs="Arial"/>
        <w:lang w:val="id-ID" w:eastAsia="id-ID"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pPr>
      <w:spacing w:after="200" w:line="276" w:lineRule="auto"/>
    </w:pPr>
    <w:rPr>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rPr>
      <w:rFonts w:ascii="Tahoma" w:eastAsia="Calibri" w:hAnsi="Tahoma" w:cs="Tahoma"/>
      <w:sz w:val="16"/>
      <w:szCs w:val="16"/>
    </w:rPr>
  </w:style>
  <w:style w:type="paragraph" w:styleId="ListParagraph">
    <w:name w:val="List Paragraph"/>
    <w:basedOn w:val="Normal"/>
    <w:uiPriority w:val="34"/>
    <w:qFormat/>
    <w:pPr>
      <w:ind w:left="720"/>
      <w:contextualSpacing/>
    </w:pPr>
  </w:style>
  <w:style w:type="table" w:styleId="TableGrid">
    <w:name w:val="Table Grid"/>
    <w:basedOn w:val="TableNormal"/>
    <w:uiPriority w:val="59"/>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Header">
    <w:name w:val="header"/>
    <w:basedOn w:val="Normal"/>
    <w:link w:val="HeaderChar"/>
    <w:uiPriority w:val="99"/>
    <w:pPr>
      <w:tabs>
        <w:tab w:val="center" w:pos="4680"/>
        <w:tab w:val="right" w:pos="9360"/>
      </w:tabs>
      <w:spacing w:after="0" w:line="240" w:lineRule="auto"/>
    </w:pPr>
  </w:style>
  <w:style w:type="character" w:customStyle="1" w:styleId="HeaderChar">
    <w:name w:val="Header Char"/>
    <w:basedOn w:val="DefaultParagraphFont"/>
    <w:link w:val="Header"/>
    <w:uiPriority w:val="99"/>
    <w:rPr>
      <w:sz w:val="22"/>
      <w:szCs w:val="22"/>
      <w:lang w:eastAsia="en-US"/>
    </w:rPr>
  </w:style>
  <w:style w:type="paragraph" w:styleId="Footer">
    <w:name w:val="footer"/>
    <w:basedOn w:val="Normal"/>
    <w:link w:val="FooterChar"/>
    <w:uiPriority w:val="99"/>
    <w:pPr>
      <w:tabs>
        <w:tab w:val="center" w:pos="4680"/>
        <w:tab w:val="right" w:pos="9360"/>
      </w:tabs>
      <w:spacing w:after="0" w:line="240" w:lineRule="auto"/>
    </w:pPr>
  </w:style>
  <w:style w:type="character" w:customStyle="1" w:styleId="FooterChar">
    <w:name w:val="Footer Char"/>
    <w:basedOn w:val="DefaultParagraphFont"/>
    <w:link w:val="Footer"/>
    <w:uiPriority w:val="99"/>
    <w:rPr>
      <w:sz w:val="22"/>
      <w:szCs w:val="22"/>
      <w:lang w:eastAsia="en-US"/>
    </w:rPr>
  </w:style>
  <w:style w:type="character" w:styleId="PlaceholderText">
    <w:name w:val="Placeholder Text"/>
    <w:basedOn w:val="DefaultParagraphFont"/>
    <w:uiPriority w:val="99"/>
    <w:rPr>
      <w:color w:val="808080"/>
    </w:rPr>
  </w:style>
  <w:style w:type="paragraph" w:styleId="CommentText">
    <w:name w:val="annotation text"/>
    <w:basedOn w:val="Normal"/>
    <w:link w:val="CommentTextChar"/>
    <w:uiPriority w:val="99"/>
    <w:pPr>
      <w:spacing w:line="240" w:lineRule="auto"/>
    </w:pPr>
    <w:rPr>
      <w:sz w:val="20"/>
      <w:szCs w:val="20"/>
    </w:rPr>
  </w:style>
  <w:style w:type="character" w:customStyle="1" w:styleId="CommentTextChar">
    <w:name w:val="Comment Text Char"/>
    <w:basedOn w:val="DefaultParagraphFont"/>
    <w:link w:val="CommentText"/>
    <w:uiPriority w:val="99"/>
    <w:rPr>
      <w:lang w:eastAsia="en-US"/>
    </w:rPr>
  </w:style>
  <w:style w:type="character" w:styleId="CommentReference">
    <w:name w:val="annotation reference"/>
    <w:basedOn w:val="DefaultParagraphFont"/>
    <w:uiPriority w:val="99"/>
    <w:rPr>
      <w:sz w:val="16"/>
      <w:szCs w:val="16"/>
    </w:rPr>
  </w:style>
  <w:style w:type="character" w:customStyle="1" w:styleId="ls2">
    <w:name w:val="ls2"/>
    <w:basedOn w:val="DefaultParagraphFont"/>
  </w:style>
  <w:style w:type="character" w:customStyle="1" w:styleId="a">
    <w:name w:val="_"/>
    <w:basedOn w:val="DefaultParagraphFont"/>
  </w:style>
  <w:style w:type="character" w:customStyle="1" w:styleId="ff6">
    <w:name w:val="ff6"/>
    <w:basedOn w:val="DefaultParagraphFont"/>
  </w:style>
  <w:style w:type="character" w:styleId="Hyperlink">
    <w:name w:val="Hyperlink"/>
    <w:basedOn w:val="DefaultParagraphFont"/>
    <w:uiPriority w:val="99"/>
    <w:rPr>
      <w:color w:val="0000FF"/>
      <w:u w:val="single"/>
    </w:rPr>
  </w:style>
  <w:style w:type="paragraph" w:customStyle="1" w:styleId="Default">
    <w:name w:val="Default"/>
    <w:pPr>
      <w:autoSpaceDE w:val="0"/>
      <w:autoSpaceDN w:val="0"/>
      <w:adjustRightInd w:val="0"/>
    </w:pPr>
    <w:rPr>
      <w:rFonts w:ascii="Times New Roman" w:hAnsi="Times New Roman" w:cs="Times New Roman"/>
      <w:color w:val="000000"/>
      <w:sz w:val="24"/>
      <w:szCs w:val="24"/>
      <w:lang w:val="en-US"/>
    </w:rPr>
  </w:style>
  <w:style w:type="table" w:styleId="LightShading">
    <w:name w:val="Light Shading"/>
    <w:basedOn w:val="TableNormal"/>
    <w:uiPriority w:val="60"/>
    <w:rPr>
      <w:color w:val="000000"/>
    </w:rPr>
    <w:tblPr>
      <w:tblStyleRowBandSize w:val="1"/>
      <w:tblStyleColBandSize w:val="1"/>
      <w:tblInd w:w="0" w:type="dxa"/>
      <w:tblBorders>
        <w:top w:val="single" w:sz="8" w:space="0" w:color="000000"/>
        <w:bottom w:val="single" w:sz="8" w:space="0" w:color="000000"/>
      </w:tblBorders>
      <w:tblCellMar>
        <w:top w:w="0" w:type="dxa"/>
        <w:left w:w="108" w:type="dxa"/>
        <w:bottom w:w="0" w:type="dxa"/>
        <w:right w:w="108" w:type="dxa"/>
      </w:tblCellMar>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microsoft.com/office/2007/relationships/stylesWithEffects" Target="stylesWithEffects.xml"/><Relationship Id="rId63" Type="http://schemas.openxmlformats.org/officeDocument/2006/relationships/image" Target="media/image3.png"/><Relationship Id="rId68" Type="http://schemas.openxmlformats.org/officeDocument/2006/relationships/image" Target="media/image8.jpg"/><Relationship Id="rId7" Type="http://schemas.openxmlformats.org/officeDocument/2006/relationships/customXml" Target="../customXml/item7.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numbering" Target="numbering.xml"/><Relationship Id="rId58" Type="http://schemas.openxmlformats.org/officeDocument/2006/relationships/footnotes" Target="footnotes.xml"/><Relationship Id="rId66" Type="http://schemas.openxmlformats.org/officeDocument/2006/relationships/image" Target="media/image6.jpg"/><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webSettings" Target="webSettings.xml"/><Relationship Id="rId61" Type="http://schemas.openxmlformats.org/officeDocument/2006/relationships/image" Target="media/image2.gif"/><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image" Target="media/image1.png"/><Relationship Id="rId65" Type="http://schemas.openxmlformats.org/officeDocument/2006/relationships/image" Target="media/image5.jpg"/><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settings" Target="settings.xml"/><Relationship Id="rId64" Type="http://schemas.openxmlformats.org/officeDocument/2006/relationships/image" Target="media/image4.jpg"/><Relationship Id="rId69" Type="http://schemas.openxmlformats.org/officeDocument/2006/relationships/image" Target="media/image9.jpg"/><Relationship Id="rId8" Type="http://schemas.openxmlformats.org/officeDocument/2006/relationships/customXml" Target="../customXml/item8.xml"/><Relationship Id="rId51" Type="http://schemas.openxmlformats.org/officeDocument/2006/relationships/customXml" Target="../customXml/item5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endnotes" Target="endnotes.xml"/><Relationship Id="rId67" Type="http://schemas.openxmlformats.org/officeDocument/2006/relationships/image" Target="media/image7.jpg"/><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styles" Target="styles.xml"/><Relationship Id="rId62" Type="http://schemas.openxmlformats.org/officeDocument/2006/relationships/hyperlink" Target="mailto:nurlailazaf@gmail.com" TargetMode="External"/><Relationship Id="rId70"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49.xml><?xml version="1.0" encoding="utf-8"?>
<mcd:customData xmlns="http://www.wps.cn/android/officeDocument/2013/mofficeCustomData" xmlns:mcd="http://www.wps.cn/android/officeDocument/2013/mofficeCustomData" version="2">
  <mcd:comments/>
</mcd:customData>
</file>

<file path=customXml/item50.xml><?xml version="1.0" encoding="utf-8"?>
<mcd:customData xmlns="http://www.wps.cn/android/officeDocument/2013/mofficeCustomData" xmlns:mcd="http://www.wps.cn/android/officeDocument/2013/mofficeCustomData" version="2">
  <mcd:comments/>
</mcd:customData>
</file>

<file path=customXml/item51.xml><?xml version="1.0" encoding="utf-8"?>
<mcd:customData xmlns="http://www.wps.cn/android/officeDocument/2013/mofficeCustomData" xmlns:mcd="http://www.wps.cn/android/officeDocument/2013/mofficeCustomData" version="2">
  <mcd:comments/>
</mcd:customData>
</file>

<file path=customXml/item5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BF4A3F8-5ED7-497B-ADCA-F8C0B8A4DDCC}">
  <ds:schemaRefs>
    <ds:schemaRef ds:uri="http://www.wps.cn/android/officeDocument/2013/mofficeCustomData"/>
  </ds:schemaRefs>
</ds:datastoreItem>
</file>

<file path=customXml/itemProps2.xml><?xml version="1.0" encoding="utf-8"?>
<ds:datastoreItem xmlns:ds="http://schemas.openxmlformats.org/officeDocument/2006/customXml" ds:itemID="{EA1E3B32-685E-4DC0-AAEA-9B98F4361726}">
  <ds:schemaRefs>
    <ds:schemaRef ds:uri="http://www.wps.cn/android/officeDocument/2013/mofficeCustomData"/>
  </ds:schemaRefs>
</ds:datastoreItem>
</file>

<file path=customXml/itemProps3.xml><?xml version="1.0" encoding="utf-8"?>
<ds:datastoreItem xmlns:ds="http://schemas.openxmlformats.org/officeDocument/2006/customXml" ds:itemID="{45F0081E-EA79-4382-9247-4690493C6ADA}">
  <ds:schemaRefs>
    <ds:schemaRef ds:uri="http://www.wps.cn/android/officeDocument/2013/mofficeCustomData"/>
  </ds:schemaRefs>
</ds:datastoreItem>
</file>

<file path=customXml/itemProps4.xml><?xml version="1.0" encoding="utf-8"?>
<ds:datastoreItem xmlns:ds="http://schemas.openxmlformats.org/officeDocument/2006/customXml" ds:itemID="{F788A2A8-72A4-4A0C-8D34-CFBD250F1064}">
  <ds:schemaRefs>
    <ds:schemaRef ds:uri="http://www.wps.cn/android/officeDocument/2013/mofficeCustomData"/>
  </ds:schemaRefs>
</ds:datastoreItem>
</file>

<file path=customXml/itemProps5.xml><?xml version="1.0" encoding="utf-8"?>
<ds:datastoreItem xmlns:ds="http://schemas.openxmlformats.org/officeDocument/2006/customXml" ds:itemID="{9F4FE0D5-DAE6-4C07-805F-1DF01FC9F456}">
  <ds:schemaRefs>
    <ds:schemaRef ds:uri="http://www.wps.cn/android/officeDocument/2013/mofficeCustomData"/>
  </ds:schemaRefs>
</ds:datastoreItem>
</file>

<file path=customXml/itemProps6.xml><?xml version="1.0" encoding="utf-8"?>
<ds:datastoreItem xmlns:ds="http://schemas.openxmlformats.org/officeDocument/2006/customXml" ds:itemID="{BCE833CF-F104-4B27-A781-17FC6FCB66E3}">
  <ds:schemaRefs>
    <ds:schemaRef ds:uri="http://www.wps.cn/android/officeDocument/2013/mofficeCustomData"/>
  </ds:schemaRefs>
</ds:datastoreItem>
</file>

<file path=customXml/itemProps7.xml><?xml version="1.0" encoding="utf-8"?>
<ds:datastoreItem xmlns:ds="http://schemas.openxmlformats.org/officeDocument/2006/customXml" ds:itemID="{AA29F304-E923-4DBF-976A-71D546997A78}">
  <ds:schemaRefs>
    <ds:schemaRef ds:uri="http://www.wps.cn/android/officeDocument/2013/mofficeCustomData"/>
  </ds:schemaRefs>
</ds:datastoreItem>
</file>

<file path=customXml/itemProps8.xml><?xml version="1.0" encoding="utf-8"?>
<ds:datastoreItem xmlns:ds="http://schemas.openxmlformats.org/officeDocument/2006/customXml" ds:itemID="{1A55EEAA-443B-4112-A738-C8ACA08761FD}">
  <ds:schemaRefs>
    <ds:schemaRef ds:uri="http://www.wps.cn/android/officeDocument/2013/mofficeCustomData"/>
  </ds:schemaRefs>
</ds:datastoreItem>
</file>

<file path=customXml/itemProps9.xml><?xml version="1.0" encoding="utf-8"?>
<ds:datastoreItem xmlns:ds="http://schemas.openxmlformats.org/officeDocument/2006/customXml" ds:itemID="{208A12AE-326E-458F-8A63-CB9941252579}">
  <ds:schemaRefs>
    <ds:schemaRef ds:uri="http://www.wps.cn/android/officeDocument/2013/mofficeCustomData"/>
  </ds:schemaRefs>
</ds:datastoreItem>
</file>

<file path=customXml/itemProps10.xml><?xml version="1.0" encoding="utf-8"?>
<ds:datastoreItem xmlns:ds="http://schemas.openxmlformats.org/officeDocument/2006/customXml" ds:itemID="{4835DD3F-4D3C-44EA-B429-F9F0BAB0261A}">
  <ds:schemaRefs>
    <ds:schemaRef ds:uri="http://www.wps.cn/android/officeDocument/2013/mofficeCustomData"/>
  </ds:schemaRefs>
</ds:datastoreItem>
</file>

<file path=customXml/itemProps11.xml><?xml version="1.0" encoding="utf-8"?>
<ds:datastoreItem xmlns:ds="http://schemas.openxmlformats.org/officeDocument/2006/customXml" ds:itemID="{EB412CEB-FBD3-411D-9B05-6A5B5F98646C}">
  <ds:schemaRefs>
    <ds:schemaRef ds:uri="http://www.wps.cn/android/officeDocument/2013/mofficeCustomData"/>
  </ds:schemaRefs>
</ds:datastoreItem>
</file>

<file path=customXml/itemProps12.xml><?xml version="1.0" encoding="utf-8"?>
<ds:datastoreItem xmlns:ds="http://schemas.openxmlformats.org/officeDocument/2006/customXml" ds:itemID="{73071F34-F5A7-4072-B4FF-3D40D64156C3}">
  <ds:schemaRefs>
    <ds:schemaRef ds:uri="http://www.wps.cn/android/officeDocument/2013/mofficeCustomData"/>
  </ds:schemaRefs>
</ds:datastoreItem>
</file>

<file path=customXml/itemProps13.xml><?xml version="1.0" encoding="utf-8"?>
<ds:datastoreItem xmlns:ds="http://schemas.openxmlformats.org/officeDocument/2006/customXml" ds:itemID="{0716DEFE-ECDD-4C56-8F5E-EF8A3C92CA05}">
  <ds:schemaRefs>
    <ds:schemaRef ds:uri="http://www.wps.cn/android/officeDocument/2013/mofficeCustomData"/>
  </ds:schemaRefs>
</ds:datastoreItem>
</file>

<file path=customXml/itemProps14.xml><?xml version="1.0" encoding="utf-8"?>
<ds:datastoreItem xmlns:ds="http://schemas.openxmlformats.org/officeDocument/2006/customXml" ds:itemID="{A84D4297-83B2-4B92-8DFD-E7A6A9B30158}">
  <ds:schemaRefs>
    <ds:schemaRef ds:uri="http://www.wps.cn/android/officeDocument/2013/mofficeCustomData"/>
  </ds:schemaRefs>
</ds:datastoreItem>
</file>

<file path=customXml/itemProps15.xml><?xml version="1.0" encoding="utf-8"?>
<ds:datastoreItem xmlns:ds="http://schemas.openxmlformats.org/officeDocument/2006/customXml" ds:itemID="{B03BD100-02E4-40C6-90EC-FEF1705DF3CC}">
  <ds:schemaRefs>
    <ds:schemaRef ds:uri="http://www.wps.cn/android/officeDocument/2013/mofficeCustomData"/>
  </ds:schemaRefs>
</ds:datastoreItem>
</file>

<file path=customXml/itemProps16.xml><?xml version="1.0" encoding="utf-8"?>
<ds:datastoreItem xmlns:ds="http://schemas.openxmlformats.org/officeDocument/2006/customXml" ds:itemID="{3B3DE9EB-3479-42D7-8E18-47BB6BB7C167}">
  <ds:schemaRefs>
    <ds:schemaRef ds:uri="http://www.wps.cn/android/officeDocument/2013/mofficeCustomData"/>
  </ds:schemaRefs>
</ds:datastoreItem>
</file>

<file path=customXml/itemProps17.xml><?xml version="1.0" encoding="utf-8"?>
<ds:datastoreItem xmlns:ds="http://schemas.openxmlformats.org/officeDocument/2006/customXml" ds:itemID="{33FAABAE-7258-4308-AF8E-56924F565338}">
  <ds:schemaRefs>
    <ds:schemaRef ds:uri="http://www.wps.cn/android/officeDocument/2013/mofficeCustomData"/>
  </ds:schemaRefs>
</ds:datastoreItem>
</file>

<file path=customXml/itemProps18.xml><?xml version="1.0" encoding="utf-8"?>
<ds:datastoreItem xmlns:ds="http://schemas.openxmlformats.org/officeDocument/2006/customXml" ds:itemID="{210F477B-D350-496E-9FA0-C01CB92F1C36}">
  <ds:schemaRefs>
    <ds:schemaRef ds:uri="http://www.wps.cn/android/officeDocument/2013/mofficeCustomData"/>
  </ds:schemaRefs>
</ds:datastoreItem>
</file>

<file path=customXml/itemProps19.xml><?xml version="1.0" encoding="utf-8"?>
<ds:datastoreItem xmlns:ds="http://schemas.openxmlformats.org/officeDocument/2006/customXml" ds:itemID="{45189445-04D8-4FDE-9E2A-B8FE3DB5374A}">
  <ds:schemaRefs>
    <ds:schemaRef ds:uri="http://www.wps.cn/android/officeDocument/2013/mofficeCustomData"/>
  </ds:schemaRefs>
</ds:datastoreItem>
</file>

<file path=customXml/itemProps20.xml><?xml version="1.0" encoding="utf-8"?>
<ds:datastoreItem xmlns:ds="http://schemas.openxmlformats.org/officeDocument/2006/customXml" ds:itemID="{A81CAF3E-0B17-48A8-AB5F-6A2AD67BDC0C}">
  <ds:schemaRefs>
    <ds:schemaRef ds:uri="http://www.wps.cn/android/officeDocument/2013/mofficeCustomData"/>
  </ds:schemaRefs>
</ds:datastoreItem>
</file>

<file path=customXml/itemProps21.xml><?xml version="1.0" encoding="utf-8"?>
<ds:datastoreItem xmlns:ds="http://schemas.openxmlformats.org/officeDocument/2006/customXml" ds:itemID="{06173F52-2BB2-4651-BB25-12E09142B512}">
  <ds:schemaRefs>
    <ds:schemaRef ds:uri="http://www.wps.cn/android/officeDocument/2013/mofficeCustomData"/>
  </ds:schemaRefs>
</ds:datastoreItem>
</file>

<file path=customXml/itemProps22.xml><?xml version="1.0" encoding="utf-8"?>
<ds:datastoreItem xmlns:ds="http://schemas.openxmlformats.org/officeDocument/2006/customXml" ds:itemID="{B2D287B6-4C99-4EB5-A782-12D2D99AB2A6}">
  <ds:schemaRefs>
    <ds:schemaRef ds:uri="http://www.wps.cn/android/officeDocument/2013/mofficeCustomData"/>
  </ds:schemaRefs>
</ds:datastoreItem>
</file>

<file path=customXml/itemProps23.xml><?xml version="1.0" encoding="utf-8"?>
<ds:datastoreItem xmlns:ds="http://schemas.openxmlformats.org/officeDocument/2006/customXml" ds:itemID="{2C8399EF-DC48-4482-9F7F-EEA1C1324B26}">
  <ds:schemaRefs>
    <ds:schemaRef ds:uri="http://www.wps.cn/android/officeDocument/2013/mofficeCustomData"/>
  </ds:schemaRefs>
</ds:datastoreItem>
</file>

<file path=customXml/itemProps24.xml><?xml version="1.0" encoding="utf-8"?>
<ds:datastoreItem xmlns:ds="http://schemas.openxmlformats.org/officeDocument/2006/customXml" ds:itemID="{6E23676F-0587-4755-B44C-39220F53A721}">
  <ds:schemaRefs>
    <ds:schemaRef ds:uri="http://www.wps.cn/android/officeDocument/2013/mofficeCustomData"/>
  </ds:schemaRefs>
</ds:datastoreItem>
</file>

<file path=customXml/itemProps25.xml><?xml version="1.0" encoding="utf-8"?>
<ds:datastoreItem xmlns:ds="http://schemas.openxmlformats.org/officeDocument/2006/customXml" ds:itemID="{F02660A5-25D2-4BD4-95AB-315A3061CEAA}">
  <ds:schemaRefs>
    <ds:schemaRef ds:uri="http://www.wps.cn/android/officeDocument/2013/mofficeCustomData"/>
  </ds:schemaRefs>
</ds:datastoreItem>
</file>

<file path=customXml/itemProps26.xml><?xml version="1.0" encoding="utf-8"?>
<ds:datastoreItem xmlns:ds="http://schemas.openxmlformats.org/officeDocument/2006/customXml" ds:itemID="{44B62A11-C85C-4542-8977-04B2FF553ECC}">
  <ds:schemaRefs>
    <ds:schemaRef ds:uri="http://www.wps.cn/android/officeDocument/2013/mofficeCustomData"/>
  </ds:schemaRefs>
</ds:datastoreItem>
</file>

<file path=customXml/itemProps27.xml><?xml version="1.0" encoding="utf-8"?>
<ds:datastoreItem xmlns:ds="http://schemas.openxmlformats.org/officeDocument/2006/customXml" ds:itemID="{512D0EB8-9F57-4AFC-94E0-1DC1C201DDDE}">
  <ds:schemaRefs>
    <ds:schemaRef ds:uri="http://www.wps.cn/android/officeDocument/2013/mofficeCustomData"/>
  </ds:schemaRefs>
</ds:datastoreItem>
</file>

<file path=customXml/itemProps28.xml><?xml version="1.0" encoding="utf-8"?>
<ds:datastoreItem xmlns:ds="http://schemas.openxmlformats.org/officeDocument/2006/customXml" ds:itemID="{C7620721-7507-4CC7-8EBA-430C71F6F235}">
  <ds:schemaRefs>
    <ds:schemaRef ds:uri="http://www.wps.cn/android/officeDocument/2013/mofficeCustomData"/>
  </ds:schemaRefs>
</ds:datastoreItem>
</file>

<file path=customXml/itemProps29.xml><?xml version="1.0" encoding="utf-8"?>
<ds:datastoreItem xmlns:ds="http://schemas.openxmlformats.org/officeDocument/2006/customXml" ds:itemID="{7D386537-6008-4D52-A05F-398EA7ADF3A7}">
  <ds:schemaRefs>
    <ds:schemaRef ds:uri="http://www.wps.cn/android/officeDocument/2013/mofficeCustomData"/>
  </ds:schemaRefs>
</ds:datastoreItem>
</file>

<file path=customXml/itemProps30.xml><?xml version="1.0" encoding="utf-8"?>
<ds:datastoreItem xmlns:ds="http://schemas.openxmlformats.org/officeDocument/2006/customXml" ds:itemID="{30AFF888-31E8-439D-A5D0-1FC95CEFFEA0}">
  <ds:schemaRefs>
    <ds:schemaRef ds:uri="http://www.wps.cn/android/officeDocument/2013/mofficeCustomData"/>
  </ds:schemaRefs>
</ds:datastoreItem>
</file>

<file path=customXml/itemProps31.xml><?xml version="1.0" encoding="utf-8"?>
<ds:datastoreItem xmlns:ds="http://schemas.openxmlformats.org/officeDocument/2006/customXml" ds:itemID="{555D1E12-B532-4437-9FE7-DD2195950485}">
  <ds:schemaRefs>
    <ds:schemaRef ds:uri="http://www.wps.cn/android/officeDocument/2013/mofficeCustomData"/>
  </ds:schemaRefs>
</ds:datastoreItem>
</file>

<file path=customXml/itemProps32.xml><?xml version="1.0" encoding="utf-8"?>
<ds:datastoreItem xmlns:ds="http://schemas.openxmlformats.org/officeDocument/2006/customXml" ds:itemID="{517C9387-D32F-43D9-B06A-DBF4974DC623}">
  <ds:schemaRefs>
    <ds:schemaRef ds:uri="http://www.wps.cn/android/officeDocument/2013/mofficeCustomData"/>
  </ds:schemaRefs>
</ds:datastoreItem>
</file>

<file path=customXml/itemProps33.xml><?xml version="1.0" encoding="utf-8"?>
<ds:datastoreItem xmlns:ds="http://schemas.openxmlformats.org/officeDocument/2006/customXml" ds:itemID="{5F43F39F-D241-45BC-83CA-E8DA30FB5515}">
  <ds:schemaRefs>
    <ds:schemaRef ds:uri="http://www.wps.cn/android/officeDocument/2013/mofficeCustomData"/>
  </ds:schemaRefs>
</ds:datastoreItem>
</file>

<file path=customXml/itemProps34.xml><?xml version="1.0" encoding="utf-8"?>
<ds:datastoreItem xmlns:ds="http://schemas.openxmlformats.org/officeDocument/2006/customXml" ds:itemID="{00966E35-84F5-4190-BC9F-4415C815AD95}">
  <ds:schemaRefs>
    <ds:schemaRef ds:uri="http://www.wps.cn/android/officeDocument/2013/mofficeCustomData"/>
  </ds:schemaRefs>
</ds:datastoreItem>
</file>

<file path=customXml/itemProps35.xml><?xml version="1.0" encoding="utf-8"?>
<ds:datastoreItem xmlns:ds="http://schemas.openxmlformats.org/officeDocument/2006/customXml" ds:itemID="{3014D291-3368-4BA6-AC2F-1208C9F8A3D5}">
  <ds:schemaRefs>
    <ds:schemaRef ds:uri="http://www.wps.cn/android/officeDocument/2013/mofficeCustomData"/>
  </ds:schemaRefs>
</ds:datastoreItem>
</file>

<file path=customXml/itemProps36.xml><?xml version="1.0" encoding="utf-8"?>
<ds:datastoreItem xmlns:ds="http://schemas.openxmlformats.org/officeDocument/2006/customXml" ds:itemID="{1F3E5155-4518-4C1F-8958-26903C191ABF}">
  <ds:schemaRefs>
    <ds:schemaRef ds:uri="http://www.wps.cn/android/officeDocument/2013/mofficeCustomData"/>
  </ds:schemaRefs>
</ds:datastoreItem>
</file>

<file path=customXml/itemProps37.xml><?xml version="1.0" encoding="utf-8"?>
<ds:datastoreItem xmlns:ds="http://schemas.openxmlformats.org/officeDocument/2006/customXml" ds:itemID="{01A95E98-DF73-48DB-A303-D4EF76A4BEA8}">
  <ds:schemaRefs>
    <ds:schemaRef ds:uri="http://www.wps.cn/android/officeDocument/2013/mofficeCustomData"/>
  </ds:schemaRefs>
</ds:datastoreItem>
</file>

<file path=customXml/itemProps38.xml><?xml version="1.0" encoding="utf-8"?>
<ds:datastoreItem xmlns:ds="http://schemas.openxmlformats.org/officeDocument/2006/customXml" ds:itemID="{2A6ED331-644C-4876-8DCE-84D4572048EC}">
  <ds:schemaRefs>
    <ds:schemaRef ds:uri="http://www.wps.cn/android/officeDocument/2013/mofficeCustomData"/>
  </ds:schemaRefs>
</ds:datastoreItem>
</file>

<file path=customXml/itemProps39.xml><?xml version="1.0" encoding="utf-8"?>
<ds:datastoreItem xmlns:ds="http://schemas.openxmlformats.org/officeDocument/2006/customXml" ds:itemID="{3A3B130A-2B97-4039-A6E1-111366A708CA}">
  <ds:schemaRefs>
    <ds:schemaRef ds:uri="http://www.wps.cn/android/officeDocument/2013/mofficeCustomData"/>
  </ds:schemaRefs>
</ds:datastoreItem>
</file>

<file path=customXml/itemProps40.xml><?xml version="1.0" encoding="utf-8"?>
<ds:datastoreItem xmlns:ds="http://schemas.openxmlformats.org/officeDocument/2006/customXml" ds:itemID="{701D8D34-D310-4464-B2B2-285F70E112D1}">
  <ds:schemaRefs>
    <ds:schemaRef ds:uri="http://www.wps.cn/android/officeDocument/2013/mofficeCustomData"/>
  </ds:schemaRefs>
</ds:datastoreItem>
</file>

<file path=customXml/itemProps41.xml><?xml version="1.0" encoding="utf-8"?>
<ds:datastoreItem xmlns:ds="http://schemas.openxmlformats.org/officeDocument/2006/customXml" ds:itemID="{508F5C2F-3E4B-4366-9BA1-4598EA989573}">
  <ds:schemaRefs>
    <ds:schemaRef ds:uri="http://www.wps.cn/android/officeDocument/2013/mofficeCustomData"/>
  </ds:schemaRefs>
</ds:datastoreItem>
</file>

<file path=customXml/itemProps42.xml><?xml version="1.0" encoding="utf-8"?>
<ds:datastoreItem xmlns:ds="http://schemas.openxmlformats.org/officeDocument/2006/customXml" ds:itemID="{D8FAF35B-6152-4427-825A-9FB572F0F7E5}">
  <ds:schemaRefs>
    <ds:schemaRef ds:uri="http://www.wps.cn/android/officeDocument/2013/mofficeCustomData"/>
  </ds:schemaRefs>
</ds:datastoreItem>
</file>

<file path=customXml/itemProps43.xml><?xml version="1.0" encoding="utf-8"?>
<ds:datastoreItem xmlns:ds="http://schemas.openxmlformats.org/officeDocument/2006/customXml" ds:itemID="{B4D1C57C-1BAF-47E9-B863-FD681C8B4A9C}">
  <ds:schemaRefs>
    <ds:schemaRef ds:uri="http://www.wps.cn/android/officeDocument/2013/mofficeCustomData"/>
  </ds:schemaRefs>
</ds:datastoreItem>
</file>

<file path=customXml/itemProps44.xml><?xml version="1.0" encoding="utf-8"?>
<ds:datastoreItem xmlns:ds="http://schemas.openxmlformats.org/officeDocument/2006/customXml" ds:itemID="{0F0439B7-C4CD-40C2-A897-41754D1B5058}">
  <ds:schemaRefs>
    <ds:schemaRef ds:uri="http://www.wps.cn/android/officeDocument/2013/mofficeCustomData"/>
  </ds:schemaRefs>
</ds:datastoreItem>
</file>

<file path=customXml/itemProps45.xml><?xml version="1.0" encoding="utf-8"?>
<ds:datastoreItem xmlns:ds="http://schemas.openxmlformats.org/officeDocument/2006/customXml" ds:itemID="{24B669EC-1902-403D-BFE9-2347D2B7F125}">
  <ds:schemaRefs>
    <ds:schemaRef ds:uri="http://www.wps.cn/android/officeDocument/2013/mofficeCustomData"/>
  </ds:schemaRefs>
</ds:datastoreItem>
</file>

<file path=customXml/itemProps46.xml><?xml version="1.0" encoding="utf-8"?>
<ds:datastoreItem xmlns:ds="http://schemas.openxmlformats.org/officeDocument/2006/customXml" ds:itemID="{0B61E430-650A-4DBF-BF38-92A3CB66AAF0}">
  <ds:schemaRefs>
    <ds:schemaRef ds:uri="http://www.wps.cn/android/officeDocument/2013/mofficeCustomData"/>
  </ds:schemaRefs>
</ds:datastoreItem>
</file>

<file path=customXml/itemProps47.xml><?xml version="1.0" encoding="utf-8"?>
<ds:datastoreItem xmlns:ds="http://schemas.openxmlformats.org/officeDocument/2006/customXml" ds:itemID="{A6A155D0-510E-44E2-9C7D-CE857B52C0D0}">
  <ds:schemaRefs>
    <ds:schemaRef ds:uri="http://www.wps.cn/android/officeDocument/2013/mofficeCustomData"/>
  </ds:schemaRefs>
</ds:datastoreItem>
</file>

<file path=customXml/itemProps48.xml><?xml version="1.0" encoding="utf-8"?>
<ds:datastoreItem xmlns:ds="http://schemas.openxmlformats.org/officeDocument/2006/customXml" ds:itemID="{4B57128A-618E-4322-AA1F-62A17498389C}">
  <ds:schemaRefs>
    <ds:schemaRef ds:uri="http://www.wps.cn/android/officeDocument/2013/mofficeCustomData"/>
  </ds:schemaRefs>
</ds:datastoreItem>
</file>

<file path=customXml/itemProps49.xml><?xml version="1.0" encoding="utf-8"?>
<ds:datastoreItem xmlns:ds="http://schemas.openxmlformats.org/officeDocument/2006/customXml" ds:itemID="{1A583A66-82A4-4B70-8092-D96F76C5C5E4}">
  <ds:schemaRefs>
    <ds:schemaRef ds:uri="http://www.wps.cn/android/officeDocument/2013/mofficeCustomData"/>
  </ds:schemaRefs>
</ds:datastoreItem>
</file>

<file path=customXml/itemProps50.xml><?xml version="1.0" encoding="utf-8"?>
<ds:datastoreItem xmlns:ds="http://schemas.openxmlformats.org/officeDocument/2006/customXml" ds:itemID="{1E9AC693-F38F-407F-9AA3-D790ED232F4D}">
  <ds:schemaRefs>
    <ds:schemaRef ds:uri="http://www.wps.cn/android/officeDocument/2013/mofficeCustomData"/>
  </ds:schemaRefs>
</ds:datastoreItem>
</file>

<file path=customXml/itemProps51.xml><?xml version="1.0" encoding="utf-8"?>
<ds:datastoreItem xmlns:ds="http://schemas.openxmlformats.org/officeDocument/2006/customXml" ds:itemID="{9C8513EA-96AA-43B5-8E7E-022CDCDE00FC}">
  <ds:schemaRefs>
    <ds:schemaRef ds:uri="http://www.wps.cn/android/officeDocument/2013/mofficeCustomData"/>
  </ds:schemaRefs>
</ds:datastoreItem>
</file>

<file path=customXml/itemProps52.xml><?xml version="1.0" encoding="utf-8"?>
<ds:datastoreItem xmlns:ds="http://schemas.openxmlformats.org/officeDocument/2006/customXml" ds:itemID="{9DE940AE-B597-4FEC-9BB7-2C08B0D46F1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154</TotalTime>
  <Pages>10</Pages>
  <Words>3056</Words>
  <Characters>17423</Characters>
  <Application>Microsoft Office Word</Application>
  <DocSecurity>0</DocSecurity>
  <Lines>145</Lines>
  <Paragraphs>40</Paragraphs>
  <ScaleCrop>false</ScaleCrop>
  <HeadingPairs>
    <vt:vector size="2" baseType="variant">
      <vt:variant>
        <vt:lpstr>Title</vt:lpstr>
      </vt:variant>
      <vt:variant>
        <vt:i4>1</vt:i4>
      </vt:variant>
    </vt:vector>
  </HeadingPairs>
  <TitlesOfParts>
    <vt:vector size="1" baseType="lpstr">
      <vt:lpstr/>
    </vt:vector>
  </TitlesOfParts>
  <Company>HP</Company>
  <LinksUpToDate>false</LinksUpToDate>
  <CharactersWithSpaces>20439</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Averatec</dc:creator>
  <cp:lastModifiedBy>HP</cp:lastModifiedBy>
  <cp:revision>13</cp:revision>
  <cp:lastPrinted>2020-01-06T04:20:00Z</cp:lastPrinted>
  <dcterms:created xsi:type="dcterms:W3CDTF">2020-08-23T14:11:00Z</dcterms:created>
  <dcterms:modified xsi:type="dcterms:W3CDTF">2020-08-24T13:30:00Z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Recent Style Id 0_1">
    <vt:lpwstr>http://www.zotero.org/styles/american-medical-association</vt:lpwstr>
  </property>
  <property fmtid="{D5CDD505-2E9C-101B-9397-08002B2CF9AE}" pid="3" name="Mendeley Recent Style Name 0_1">
    <vt:lpwstr>American Medical Association 11th edition</vt:lpwstr>
  </property>
  <property fmtid="{D5CDD505-2E9C-101B-9397-08002B2CF9AE}" pid="4" name="Mendeley Recent Style Id 1_1">
    <vt:lpwstr>http://www.zotero.org/styles/american-political-science-association</vt:lpwstr>
  </property>
  <property fmtid="{D5CDD505-2E9C-101B-9397-08002B2CF9AE}" pid="5" name="Mendeley Recent Style Name 1_1">
    <vt:lpwstr>American Political Science Association</vt:lpwstr>
  </property>
  <property fmtid="{D5CDD505-2E9C-101B-9397-08002B2CF9AE}" pid="6" name="Mendeley Recent Style Id 2_1">
    <vt:lpwstr>http://www.zotero.org/styles/apa</vt:lpwstr>
  </property>
  <property fmtid="{D5CDD505-2E9C-101B-9397-08002B2CF9AE}" pid="7" name="Mendeley Recent Style Name 2_1">
    <vt:lpwstr>American Psychological Association 7th edition</vt:lpwstr>
  </property>
  <property fmtid="{D5CDD505-2E9C-101B-9397-08002B2CF9AE}" pid="8" name="Mendeley Recent Style Id 3_1">
    <vt:lpwstr>http://www.zotero.org/styles/american-sociological-association</vt:lpwstr>
  </property>
  <property fmtid="{D5CDD505-2E9C-101B-9397-08002B2CF9AE}" pid="9" name="Mendeley Recent Style Name 3_1">
    <vt:lpwstr>American Sociological Association 6th edition</vt:lpwstr>
  </property>
  <property fmtid="{D5CDD505-2E9C-101B-9397-08002B2CF9AE}" pid="10" name="Mendeley Recent Style Id 4_1">
    <vt:lpwstr>http://www.zotero.org/styles/chicago-author-date</vt:lpwstr>
  </property>
  <property fmtid="{D5CDD505-2E9C-101B-9397-08002B2CF9AE}" pid="11" name="Mendeley Recent Style Name 4_1">
    <vt:lpwstr>Chicago Manual of Style 17th edition (author-date)</vt:lpwstr>
  </property>
  <property fmtid="{D5CDD505-2E9C-101B-9397-08002B2CF9AE}" pid="12" name="Mendeley Recent Style Id 5_1">
    <vt:lpwstr>http://www.zotero.org/styles/harvard-cite-them-right</vt:lpwstr>
  </property>
  <property fmtid="{D5CDD505-2E9C-101B-9397-08002B2CF9AE}" pid="13" name="Mendeley Recent Style Name 5_1">
    <vt:lpwstr>Cite Them Right 10th edition - Harvard</vt:lpwstr>
  </property>
  <property fmtid="{D5CDD505-2E9C-101B-9397-08002B2CF9AE}" pid="14" name="Mendeley Recent Style Id 6_1">
    <vt:lpwstr>http://www.zotero.org/styles/ieee</vt:lpwstr>
  </property>
  <property fmtid="{D5CDD505-2E9C-101B-9397-08002B2CF9AE}" pid="15" name="Mendeley Recent Style Name 6_1">
    <vt:lpwstr>IEEE</vt:lpwstr>
  </property>
  <property fmtid="{D5CDD505-2E9C-101B-9397-08002B2CF9AE}" pid="16" name="Mendeley Recent Style Id 7_1">
    <vt:lpwstr>http://www.zotero.org/styles/modern-humanities-research-association</vt:lpwstr>
  </property>
  <property fmtid="{D5CDD505-2E9C-101B-9397-08002B2CF9AE}" pid="17" name="Mendeley Recent Style Name 7_1">
    <vt:lpwstr>Modern Humanities Research Association 3rd edition (note with bibliography)</vt:lpwstr>
  </property>
  <property fmtid="{D5CDD505-2E9C-101B-9397-08002B2CF9AE}" pid="18" name="Mendeley Recent Style Id 8_1">
    <vt:lpwstr>http://www.zotero.org/styles/modern-language-association</vt:lpwstr>
  </property>
  <property fmtid="{D5CDD505-2E9C-101B-9397-08002B2CF9AE}" pid="19" name="Mendeley Recent Style Name 8_1">
    <vt:lpwstr>Modern Language Association 8th edition</vt:lpwstr>
  </property>
  <property fmtid="{D5CDD505-2E9C-101B-9397-08002B2CF9AE}" pid="20" name="Mendeley Recent Style Id 9_1">
    <vt:lpwstr>http://www.zotero.org/styles/nature</vt:lpwstr>
  </property>
  <property fmtid="{D5CDD505-2E9C-101B-9397-08002B2CF9AE}" pid="21" name="Mendeley Recent Style Name 9_1">
    <vt:lpwstr>Nature</vt:lpwstr>
  </property>
  <property fmtid="{D5CDD505-2E9C-101B-9397-08002B2CF9AE}" pid="22" name="Mendeley Document_1">
    <vt:lpwstr>True</vt:lpwstr>
  </property>
  <property fmtid="{D5CDD505-2E9C-101B-9397-08002B2CF9AE}" pid="23" name="Mendeley Citation Style_1">
    <vt:lpwstr>http://www.zotero.org/styles/apa</vt:lpwstr>
  </property>
  <property fmtid="{D5CDD505-2E9C-101B-9397-08002B2CF9AE}" pid="24" name="Mendeley Unique User Id_1">
    <vt:lpwstr>9af672b2-81f9-3d84-8eeb-a91e2ee98581</vt:lpwstr>
  </property>
</Properties>
</file>